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5" r:id="rId1"/>
  </p:sldMasterIdLst>
  <p:notesMasterIdLst>
    <p:notesMasterId r:id="rId64"/>
  </p:notesMasterIdLst>
  <p:sldIdLst>
    <p:sldId id="292" r:id="rId2"/>
    <p:sldId id="311" r:id="rId3"/>
    <p:sldId id="1454" r:id="rId4"/>
    <p:sldId id="1492" r:id="rId5"/>
    <p:sldId id="1493" r:id="rId6"/>
    <p:sldId id="1525" r:id="rId7"/>
    <p:sldId id="1564" r:id="rId8"/>
    <p:sldId id="1565" r:id="rId9"/>
    <p:sldId id="1566" r:id="rId10"/>
    <p:sldId id="1569" r:id="rId11"/>
    <p:sldId id="1567" r:id="rId12"/>
    <p:sldId id="1568" r:id="rId13"/>
    <p:sldId id="1570" r:id="rId14"/>
    <p:sldId id="4223" r:id="rId15"/>
    <p:sldId id="263" r:id="rId16"/>
    <p:sldId id="1491" r:id="rId17"/>
    <p:sldId id="1455" r:id="rId18"/>
    <p:sldId id="277" r:id="rId19"/>
    <p:sldId id="471" r:id="rId20"/>
    <p:sldId id="472" r:id="rId21"/>
    <p:sldId id="455" r:id="rId22"/>
    <p:sldId id="809" r:id="rId23"/>
    <p:sldId id="1436" r:id="rId24"/>
    <p:sldId id="1452" r:id="rId25"/>
    <p:sldId id="798" r:id="rId26"/>
    <p:sldId id="1462" r:id="rId27"/>
    <p:sldId id="1467" r:id="rId28"/>
    <p:sldId id="260" r:id="rId29"/>
    <p:sldId id="855" r:id="rId30"/>
    <p:sldId id="750" r:id="rId31"/>
    <p:sldId id="1450" r:id="rId32"/>
    <p:sldId id="1487" r:id="rId33"/>
    <p:sldId id="744" r:id="rId34"/>
    <p:sldId id="745" r:id="rId35"/>
    <p:sldId id="764" r:id="rId36"/>
    <p:sldId id="4194" r:id="rId37"/>
    <p:sldId id="778" r:id="rId38"/>
    <p:sldId id="4654" r:id="rId39"/>
    <p:sldId id="4512" r:id="rId40"/>
    <p:sldId id="4513" r:id="rId41"/>
    <p:sldId id="4514" r:id="rId42"/>
    <p:sldId id="753" r:id="rId43"/>
    <p:sldId id="4187" r:id="rId44"/>
    <p:sldId id="1534" r:id="rId45"/>
    <p:sldId id="4188" r:id="rId46"/>
    <p:sldId id="4189" r:id="rId47"/>
    <p:sldId id="4515" r:id="rId48"/>
    <p:sldId id="1538" r:id="rId49"/>
    <p:sldId id="1473" r:id="rId50"/>
    <p:sldId id="1536" r:id="rId51"/>
    <p:sldId id="1539" r:id="rId52"/>
    <p:sldId id="1440" r:id="rId53"/>
    <p:sldId id="757" r:id="rId54"/>
    <p:sldId id="1468" r:id="rId55"/>
    <p:sldId id="1456" r:id="rId56"/>
    <p:sldId id="1457" r:id="rId57"/>
    <p:sldId id="4221" r:id="rId58"/>
    <p:sldId id="259" r:id="rId59"/>
    <p:sldId id="261" r:id="rId60"/>
    <p:sldId id="262" r:id="rId61"/>
    <p:sldId id="264" r:id="rId62"/>
    <p:sldId id="265" r:id="rId6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784392-B2A5-82B1-BA58-E08A9348D5CA}" name="Meredith Dittmar" initials="MD" userId="2940dd1e5b8d82fe" providerId="Windows Live"/>
  <p188:author id="{99FF5B9B-07EF-CAB7-64DB-BA0F0340B06F}" name="Antonio Ciaccia" initials="AC" userId="S::Antonio@3axisadvisors.com::64fb55df-f86c-48c7-a80b-2fcb52031a7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562"/>
    <a:srgbClr val="0AA7CF"/>
    <a:srgbClr val="B74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1" autoAdjust="0"/>
    <p:restoredTop sz="94663" autoAdjust="0"/>
  </p:normalViewPr>
  <p:slideViewPr>
    <p:cSldViewPr snapToGrid="0">
      <p:cViewPr varScale="1">
        <p:scale>
          <a:sx n="117" d="100"/>
          <a:sy n="117" d="100"/>
        </p:scale>
        <p:origin x="84" y="264"/>
      </p:cViewPr>
      <p:guideLst/>
    </p:cSldViewPr>
  </p:slideViewPr>
  <p:outlineViewPr>
    <p:cViewPr>
      <p:scale>
        <a:sx n="33" d="100"/>
        <a:sy n="33" d="100"/>
      </p:scale>
      <p:origin x="0" y="-760"/>
    </p:cViewPr>
  </p:outlineViewPr>
  <p:notesTextViewPr>
    <p:cViewPr>
      <p:scale>
        <a:sx n="1" d="1"/>
        <a:sy n="1" d="1"/>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6" Type="http://schemas.openxmlformats.org/officeDocument/2006/relationships/chartUserShapes" Target="../drawings/drawing1.xml"/><Relationship Id="rId5" Type="http://schemas.openxmlformats.org/officeDocument/2006/relationships/package" Target="../embeddings/Microsoft_Excel_Worksheet5.xlsx"/><Relationship Id="rId4" Type="http://schemas.openxmlformats.org/officeDocument/2006/relationships/image" Target="../media/image39.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2"/>
                </a:solidFill>
                <a:latin typeface="+mn-lt"/>
                <a:ea typeface="+mn-ea"/>
                <a:cs typeface="+mn-cs"/>
              </a:defRPr>
            </a:pPr>
            <a:r>
              <a:rPr lang="en-US" sz="2000">
                <a:solidFill>
                  <a:schemeClr val="accent2"/>
                </a:solidFill>
              </a:rPr>
              <a:t>Small</a:t>
            </a:r>
            <a:r>
              <a:rPr lang="en-US" sz="2000" baseline="0">
                <a:solidFill>
                  <a:schemeClr val="accent2"/>
                </a:solidFill>
              </a:rPr>
              <a:t> Employer Group </a:t>
            </a:r>
          </a:p>
          <a:p>
            <a:pPr>
              <a:defRPr>
                <a:solidFill>
                  <a:schemeClr val="accent2"/>
                </a:solidFill>
              </a:defRPr>
            </a:pPr>
            <a:r>
              <a:rPr lang="en-US" sz="2000">
                <a:solidFill>
                  <a:schemeClr val="accent2"/>
                </a:solidFill>
              </a:rPr>
              <a:t>2018 Rebates (in</a:t>
            </a:r>
            <a:r>
              <a:rPr lang="en-US" sz="2000" baseline="0">
                <a:solidFill>
                  <a:schemeClr val="accent2"/>
                </a:solidFill>
              </a:rPr>
              <a:t> Millions)</a:t>
            </a:r>
            <a:r>
              <a:rPr lang="en-US" sz="2000">
                <a:solidFill>
                  <a:schemeClr val="accent2"/>
                </a:solidFill>
              </a:rPr>
              <a:t> </a:t>
            </a:r>
          </a:p>
          <a:p>
            <a:pPr>
              <a:defRPr>
                <a:solidFill>
                  <a:schemeClr val="accent2"/>
                </a:solidFill>
              </a:defRPr>
            </a:pPr>
            <a:r>
              <a:rPr lang="en-US" sz="1200" i="1">
                <a:solidFill>
                  <a:schemeClr val="accent2"/>
                </a:solidFill>
              </a:rPr>
              <a:t>Actual</a:t>
            </a:r>
            <a:r>
              <a:rPr lang="en-US" sz="1200" i="1" baseline="0">
                <a:solidFill>
                  <a:schemeClr val="accent2"/>
                </a:solidFill>
              </a:rPr>
              <a:t> vs. Federal Projected</a:t>
            </a:r>
            <a:endParaRPr lang="en-US" sz="1200" i="1">
              <a:solidFill>
                <a:schemeClr val="accent2"/>
              </a:solidFill>
            </a:endParaRPr>
          </a:p>
        </c:rich>
      </c:tx>
      <c:layout>
        <c:manualLayout>
          <c:xMode val="edge"/>
          <c:yMode val="edge"/>
          <c:x val="0.22104319919510326"/>
          <c:y val="4.753019124792839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2018 Rebates</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222F-4191-8C1D-FC5882C0941B}"/>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222F-4191-8C1D-FC5882C0941B}"/>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Small Employer Group</c:v>
                </c:pt>
                <c:pt idx="1">
                  <c:v>Applying Federal Supply Schedule (FSS) Discounts</c:v>
                </c:pt>
              </c:strCache>
            </c:strRef>
          </c:cat>
          <c:val>
            <c:numRef>
              <c:f>Sheet1!$B$2:$B$3</c:f>
              <c:numCache>
                <c:formatCode>"$"#,##0_);[Red]\("$"#,##0\)</c:formatCode>
                <c:ptCount val="2"/>
                <c:pt idx="0">
                  <c:v>5</c:v>
                </c:pt>
                <c:pt idx="1">
                  <c:v>30</c:v>
                </c:pt>
              </c:numCache>
            </c:numRef>
          </c:val>
          <c:extLst>
            <c:ext xmlns:c16="http://schemas.microsoft.com/office/drawing/2014/chart" uri="{C3380CC4-5D6E-409C-BE32-E72D297353CC}">
              <c16:uniqueId val="{00000006-222F-4191-8C1D-FC5882C0941B}"/>
            </c:ext>
          </c:extLst>
        </c:ser>
        <c:dLbls>
          <c:showLegendKey val="0"/>
          <c:showVal val="0"/>
          <c:showCatName val="0"/>
          <c:showSerName val="0"/>
          <c:showPercent val="0"/>
          <c:showBubbleSize val="0"/>
        </c:dLbls>
        <c:gapWidth val="60"/>
        <c:overlap val="-27"/>
        <c:axId val="561089016"/>
        <c:axId val="561091312"/>
      </c:barChart>
      <c:catAx>
        <c:axId val="561089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accent2"/>
                </a:solidFill>
                <a:latin typeface="+mn-lt"/>
                <a:ea typeface="+mn-ea"/>
                <a:cs typeface="+mn-cs"/>
              </a:defRPr>
            </a:pPr>
            <a:endParaRPr lang="en-US"/>
          </a:p>
        </c:txPr>
        <c:crossAx val="561091312"/>
        <c:crosses val="autoZero"/>
        <c:auto val="1"/>
        <c:lblAlgn val="ctr"/>
        <c:lblOffset val="100"/>
        <c:noMultiLvlLbl val="0"/>
      </c:catAx>
      <c:valAx>
        <c:axId val="561091312"/>
        <c:scaling>
          <c:orientation val="minMax"/>
        </c:scaling>
        <c:delete val="1"/>
        <c:axPos val="l"/>
        <c:numFmt formatCode="&quot;$&quot;#,##0_);[Red]\(&quot;$&quot;#,##0\)" sourceLinked="1"/>
        <c:majorTickMark val="none"/>
        <c:minorTickMark val="none"/>
        <c:tickLblPos val="nextTo"/>
        <c:crossAx val="5610890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dirty="0"/>
              <a:t>Generic</a:t>
            </a:r>
            <a:r>
              <a:rPr lang="en-US" sz="1400" b="1" baseline="0" dirty="0"/>
              <a:t> Nexium (Esomeprazole 40mg)</a:t>
            </a:r>
          </a:p>
          <a:p>
            <a:pPr>
              <a:defRPr/>
            </a:pPr>
            <a:r>
              <a:rPr lang="en-US" sz="1100" i="1" dirty="0"/>
              <a:t>Median</a:t>
            </a:r>
            <a:r>
              <a:rPr lang="en-US" sz="1100" i="1" baseline="0" dirty="0"/>
              <a:t> price for a 90 count bottle in June 2020</a:t>
            </a:r>
            <a:r>
              <a:rPr lang="en-US" baseline="0" dirty="0"/>
              <a:t> </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AWP</c:v>
                </c:pt>
                <c:pt idx="1">
                  <c:v>WAC</c:v>
                </c:pt>
                <c:pt idx="2">
                  <c:v>NADAC</c:v>
                </c:pt>
                <c:pt idx="3">
                  <c:v>Alabama AAC</c:v>
                </c:pt>
              </c:strCache>
            </c:strRef>
          </c:cat>
          <c:val>
            <c:numRef>
              <c:f>Sheet1!$B$2:$B$5</c:f>
              <c:numCache>
                <c:formatCode>"$"#,##0.00_);[Red]\("$"#,##0.00\)</c:formatCode>
                <c:ptCount val="4"/>
                <c:pt idx="0">
                  <c:v>797.40000000000009</c:v>
                </c:pt>
                <c:pt idx="1">
                  <c:v>162.89999999999998</c:v>
                </c:pt>
                <c:pt idx="2">
                  <c:v>20.700000000000003</c:v>
                </c:pt>
                <c:pt idx="3">
                  <c:v>17.100000000000001</c:v>
                </c:pt>
              </c:numCache>
            </c:numRef>
          </c:val>
          <c:extLst>
            <c:ext xmlns:c16="http://schemas.microsoft.com/office/drawing/2014/chart" uri="{C3380CC4-5D6E-409C-BE32-E72D297353CC}">
              <c16:uniqueId val="{00000000-02D5-4071-B958-E72E9A26C782}"/>
            </c:ext>
          </c:extLst>
        </c:ser>
        <c:dLbls>
          <c:dLblPos val="outEnd"/>
          <c:showLegendKey val="0"/>
          <c:showVal val="1"/>
          <c:showCatName val="0"/>
          <c:showSerName val="0"/>
          <c:showPercent val="0"/>
          <c:showBubbleSize val="0"/>
        </c:dLbls>
        <c:gapWidth val="60"/>
        <c:overlap val="-27"/>
        <c:axId val="350449232"/>
        <c:axId val="350446936"/>
      </c:barChart>
      <c:catAx>
        <c:axId val="35044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0446936"/>
        <c:crosses val="autoZero"/>
        <c:auto val="1"/>
        <c:lblAlgn val="ctr"/>
        <c:lblOffset val="100"/>
        <c:noMultiLvlLbl val="0"/>
      </c:catAx>
      <c:valAx>
        <c:axId val="350446936"/>
        <c:scaling>
          <c:orientation val="minMax"/>
        </c:scaling>
        <c:delete val="1"/>
        <c:axPos val="l"/>
        <c:numFmt formatCode="&quot;$&quot;#,##0.00_);[Red]\(&quot;$&quot;#,##0.00\)" sourceLinked="1"/>
        <c:majorTickMark val="none"/>
        <c:minorTickMark val="none"/>
        <c:tickLblPos val="nextTo"/>
        <c:crossAx val="350449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t>2018 Over $2,000 per Rx Brand</a:t>
            </a:r>
            <a:r>
              <a:rPr lang="en-US" sz="1600" baseline="0" dirty="0"/>
              <a:t>-drug AWP Discount (Excl. 340B)  </a:t>
            </a:r>
            <a:endParaRPr lang="en-US" sz="16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Affiliated</c:v>
                </c:pt>
              </c:strCache>
            </c:strRef>
          </c:tx>
          <c:spPr>
            <a:solidFill>
              <a:srgbClr val="C0100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Plan A</c:v>
                </c:pt>
                <c:pt idx="1">
                  <c:v>Plan B</c:v>
                </c:pt>
                <c:pt idx="2">
                  <c:v>Plan C</c:v>
                </c:pt>
                <c:pt idx="3">
                  <c:v>Plan D</c:v>
                </c:pt>
              </c:strCache>
            </c:strRef>
          </c:cat>
          <c:val>
            <c:numRef>
              <c:f>Sheet1!$B$2:$B$5</c:f>
              <c:numCache>
                <c:formatCode>0.0%</c:formatCode>
                <c:ptCount val="4"/>
                <c:pt idx="0">
                  <c:v>0.161</c:v>
                </c:pt>
                <c:pt idx="1">
                  <c:v>0.16600000000000001</c:v>
                </c:pt>
                <c:pt idx="2">
                  <c:v>0.182</c:v>
                </c:pt>
                <c:pt idx="3">
                  <c:v>0.1673</c:v>
                </c:pt>
              </c:numCache>
            </c:numRef>
          </c:val>
          <c:extLst>
            <c:ext xmlns:c16="http://schemas.microsoft.com/office/drawing/2014/chart" uri="{C3380CC4-5D6E-409C-BE32-E72D297353CC}">
              <c16:uniqueId val="{00000000-6988-4F69-AE92-99FD0D58896D}"/>
            </c:ext>
          </c:extLst>
        </c:ser>
        <c:ser>
          <c:idx val="1"/>
          <c:order val="1"/>
          <c:tx>
            <c:strRef>
              <c:f>Sheet1!$C$1</c:f>
              <c:strCache>
                <c:ptCount val="1"/>
                <c:pt idx="0">
                  <c:v>Non-affiliated</c:v>
                </c:pt>
              </c:strCache>
            </c:strRef>
          </c:tx>
          <c:spPr>
            <a:solidFill>
              <a:srgbClr val="5FA14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Plan A</c:v>
                </c:pt>
                <c:pt idx="1">
                  <c:v>Plan B</c:v>
                </c:pt>
                <c:pt idx="2">
                  <c:v>Plan C</c:v>
                </c:pt>
                <c:pt idx="3">
                  <c:v>Plan D</c:v>
                </c:pt>
              </c:strCache>
            </c:strRef>
          </c:cat>
          <c:val>
            <c:numRef>
              <c:f>Sheet1!$C$2:$C$5</c:f>
              <c:numCache>
                <c:formatCode>0.0%</c:formatCode>
                <c:ptCount val="4"/>
                <c:pt idx="0">
                  <c:v>0.18</c:v>
                </c:pt>
                <c:pt idx="1">
                  <c:v>0.192</c:v>
                </c:pt>
                <c:pt idx="2">
                  <c:v>0.20100000000000001</c:v>
                </c:pt>
                <c:pt idx="3">
                  <c:v>0.184</c:v>
                </c:pt>
              </c:numCache>
            </c:numRef>
          </c:val>
          <c:extLst>
            <c:ext xmlns:c16="http://schemas.microsoft.com/office/drawing/2014/chart" uri="{C3380CC4-5D6E-409C-BE32-E72D297353CC}">
              <c16:uniqueId val="{00000001-6988-4F69-AE92-99FD0D58896D}"/>
            </c:ext>
          </c:extLst>
        </c:ser>
        <c:dLbls>
          <c:dLblPos val="outEnd"/>
          <c:showLegendKey val="0"/>
          <c:showVal val="1"/>
          <c:showCatName val="0"/>
          <c:showSerName val="0"/>
          <c:showPercent val="0"/>
          <c:showBubbleSize val="0"/>
        </c:dLbls>
        <c:gapWidth val="60"/>
        <c:overlap val="-27"/>
        <c:axId val="1749794640"/>
        <c:axId val="1753893344"/>
      </c:barChart>
      <c:catAx>
        <c:axId val="174979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3893344"/>
        <c:crosses val="autoZero"/>
        <c:auto val="1"/>
        <c:lblAlgn val="ctr"/>
        <c:lblOffset val="100"/>
        <c:noMultiLvlLbl val="0"/>
      </c:catAx>
      <c:valAx>
        <c:axId val="1753893344"/>
        <c:scaling>
          <c:orientation val="minMax"/>
        </c:scaling>
        <c:delete val="1"/>
        <c:axPos val="l"/>
        <c:numFmt formatCode="0.0%" sourceLinked="1"/>
        <c:majorTickMark val="none"/>
        <c:minorTickMark val="none"/>
        <c:tickLblPos val="nextTo"/>
        <c:crossAx val="17497946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lumMod val="50000"/>
          <a:lumOff val="50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Next LT Pro" panose="020B0504020202020204" pitchFamily="34" charset="0"/>
                <a:ea typeface="+mn-ea"/>
                <a:cs typeface="+mn-cs"/>
              </a:defRPr>
            </a:pPr>
            <a:r>
              <a:rPr lang="en-US" sz="1800" b="0" i="0" baseline="0" dirty="0">
                <a:effectLst/>
              </a:rPr>
              <a:t>2018-19 Humira Claim Capture, Excl. 340B</a:t>
            </a:r>
            <a:endParaRPr lang="en-US" sz="1400" dirty="0">
              <a:effectLst/>
            </a:endParaRPr>
          </a:p>
        </c:rich>
      </c:tx>
      <c:layout>
        <c:manualLayout>
          <c:xMode val="edge"/>
          <c:yMode val="edge"/>
          <c:x val="0.13441523332821778"/>
          <c:y val="4.696781323387207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Next LT Pro" panose="020B0504020202020204" pitchFamily="34" charset="0"/>
              <a:ea typeface="+mn-ea"/>
              <a:cs typeface="+mn-cs"/>
            </a:defRPr>
          </a:pPr>
          <a:endParaRPr lang="en-US"/>
        </a:p>
      </c:txPr>
    </c:title>
    <c:autoTitleDeleted val="0"/>
    <c:plotArea>
      <c:layout/>
      <c:pieChart>
        <c:varyColors val="1"/>
        <c:ser>
          <c:idx val="0"/>
          <c:order val="0"/>
          <c:tx>
            <c:strRef>
              <c:f>Sheet1!$B$1</c:f>
              <c:strCache>
                <c:ptCount val="1"/>
                <c:pt idx="0">
                  <c:v>2018-2019 Humira Claims (Excl. 340B)</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1-F776-4846-A298-37E60324399D}"/>
              </c:ext>
            </c:extLst>
          </c:dPt>
          <c:dPt>
            <c:idx val="1"/>
            <c:bubble3D val="0"/>
            <c:spPr>
              <a:solidFill>
                <a:srgbClr val="F28E2B"/>
              </a:solidFill>
              <a:ln w="19050">
                <a:solidFill>
                  <a:schemeClr val="lt1"/>
                </a:solidFill>
              </a:ln>
              <a:effectLst/>
            </c:spPr>
            <c:extLst>
              <c:ext xmlns:c16="http://schemas.microsoft.com/office/drawing/2014/chart" uri="{C3380CC4-5D6E-409C-BE32-E72D297353CC}">
                <c16:uniqueId val="{00000003-F776-4846-A298-37E60324399D}"/>
              </c:ext>
            </c:extLst>
          </c:dPt>
          <c:dLbls>
            <c:dLbl>
              <c:idx val="0"/>
              <c:layout>
                <c:manualLayout>
                  <c:x val="-0.20823255404550883"/>
                  <c:y val="-0.1764414627009503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Avenir Next LT Pro" panose="020B0504020202020204" pitchFamily="34" charset="0"/>
                        <a:ea typeface="+mn-ea"/>
                        <a:cs typeface="+mn-cs"/>
                      </a:defRPr>
                    </a:pPr>
                    <a:fld id="{79C4CF06-2550-44F8-B712-D61C3F2149BB}" type="CATEGORYNAME">
                      <a:rPr lang="en-US" b="1"/>
                      <a:pPr>
                        <a:defRPr sz="1200">
                          <a:solidFill>
                            <a:schemeClr val="bg1"/>
                          </a:solidFill>
                        </a:defRPr>
                      </a:pPr>
                      <a:t>[CATEGORY NAME]</a:t>
                    </a:fld>
                    <a:r>
                      <a:rPr lang="en-US" b="1" baseline="0" dirty="0"/>
                      <a:t>
</a:t>
                    </a:r>
                    <a:fld id="{1D887A09-81EB-483A-8C84-51A567BA6684}" type="PERCENTAGE">
                      <a:rPr lang="en-US" b="1" baseline="0"/>
                      <a:pPr>
                        <a:defRPr sz="1200">
                          <a:solidFill>
                            <a:schemeClr val="bg1"/>
                          </a:solidFill>
                        </a:defRPr>
                      </a:pPr>
                      <a:t>[PERCENTAGE]</a:t>
                    </a:fld>
                    <a:endParaRPr lang="en-US" b="1" baseline="0" dirty="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Avenir Next LT Pro" panose="020B0504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4653219348111235"/>
                      <c:h val="0.26197652699707963"/>
                    </c:manualLayout>
                  </c15:layout>
                  <c15:dlblFieldTable/>
                  <c15:showDataLabelsRange val="0"/>
                </c:ext>
                <c:ext xmlns:c16="http://schemas.microsoft.com/office/drawing/2014/chart" uri="{C3380CC4-5D6E-409C-BE32-E72D297353CC}">
                  <c16:uniqueId val="{00000001-F776-4846-A298-37E60324399D}"/>
                </c:ext>
              </c:extLst>
            </c:dLbl>
            <c:dLbl>
              <c:idx val="1"/>
              <c:layout>
                <c:manualLayout>
                  <c:x val="0.19020297313006973"/>
                  <c:y val="0.23932884058764609"/>
                </c:manualLayout>
              </c:layout>
              <c:tx>
                <c:rich>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Avenir Next LT Pro" panose="020B0504020202020204" pitchFamily="34" charset="0"/>
                        <a:ea typeface="+mn-ea"/>
                        <a:cs typeface="+mn-cs"/>
                      </a:defRPr>
                    </a:pPr>
                    <a:fld id="{CAA7C7E2-3894-4F30-9E97-C2C9CA899CE3}" type="CATEGORYNAME">
                      <a:rPr lang="en-US" b="1">
                        <a:solidFill>
                          <a:schemeClr val="bg1"/>
                        </a:solidFill>
                      </a:rPr>
                      <a:pPr>
                        <a:defRPr sz="1050"/>
                      </a:pPr>
                      <a:t>[CATEGORY NAME]</a:t>
                    </a:fld>
                    <a:r>
                      <a:rPr lang="en-US" b="1" baseline="0" dirty="0">
                        <a:solidFill>
                          <a:schemeClr val="bg1"/>
                        </a:solidFill>
                      </a:rPr>
                      <a:t>
</a:t>
                    </a:r>
                    <a:fld id="{70802953-6A0C-4751-9A13-47BF6B48F5D1}" type="PERCENTAGE">
                      <a:rPr lang="en-US" b="1" baseline="0">
                        <a:solidFill>
                          <a:schemeClr val="bg1"/>
                        </a:solidFill>
                      </a:rPr>
                      <a:pPr>
                        <a:defRPr sz="1050"/>
                      </a:pPr>
                      <a:t>[PERCENTAGE]</a:t>
                    </a:fld>
                    <a:endParaRPr lang="en-US" b="1" baseline="0" dirty="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731352254188986"/>
                      <c:h val="0.2307440010069966"/>
                    </c:manualLayout>
                  </c15:layout>
                  <c15:dlblFieldTable/>
                  <c15:showDataLabelsRange val="0"/>
                </c:ext>
                <c:ext xmlns:c16="http://schemas.microsoft.com/office/drawing/2014/chart" uri="{C3380CC4-5D6E-409C-BE32-E72D297353CC}">
                  <c16:uniqueId val="{00000003-F776-4846-A298-37E60324399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Affiliated Pharmacy</c:v>
                </c:pt>
                <c:pt idx="1">
                  <c:v>Non-Affiliated Pharmacy</c:v>
                </c:pt>
              </c:strCache>
            </c:strRef>
          </c:cat>
          <c:val>
            <c:numRef>
              <c:f>Sheet1!$B$2:$B$3</c:f>
              <c:numCache>
                <c:formatCode>#,##0</c:formatCode>
                <c:ptCount val="2"/>
                <c:pt idx="0">
                  <c:v>11163</c:v>
                </c:pt>
                <c:pt idx="1">
                  <c:v>2739</c:v>
                </c:pt>
              </c:numCache>
            </c:numRef>
          </c:val>
          <c:extLst>
            <c:ext xmlns:c16="http://schemas.microsoft.com/office/drawing/2014/chart" uri="{C3380CC4-5D6E-409C-BE32-E72D297353CC}">
              <c16:uniqueId val="{00000004-F776-4846-A298-37E60324399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venir Next LT Pro" panose="020B05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t>2018-19 Humira Brand</a:t>
            </a:r>
            <a:r>
              <a:rPr lang="en-US" sz="1600" baseline="0" dirty="0"/>
              <a:t>-drug AWP Discount, Excl. 340B</a:t>
            </a:r>
            <a:endParaRPr lang="en-US" sz="16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Affiliated</c:v>
                </c:pt>
              </c:strCache>
            </c:strRef>
          </c:tx>
          <c:spPr>
            <a:solidFill>
              <a:srgbClr val="C0100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Plan A</c:v>
                </c:pt>
                <c:pt idx="1">
                  <c:v>Plan B</c:v>
                </c:pt>
                <c:pt idx="2">
                  <c:v>Plan C</c:v>
                </c:pt>
                <c:pt idx="3">
                  <c:v>Plan D</c:v>
                </c:pt>
              </c:strCache>
            </c:strRef>
          </c:cat>
          <c:val>
            <c:numRef>
              <c:f>Sheet1!$B$2:$B$5</c:f>
              <c:numCache>
                <c:formatCode>0.0%</c:formatCode>
                <c:ptCount val="4"/>
                <c:pt idx="0">
                  <c:v>0.17299999999999999</c:v>
                </c:pt>
                <c:pt idx="1">
                  <c:v>0.17499999999999999</c:v>
                </c:pt>
                <c:pt idx="2">
                  <c:v>0.17799999999999999</c:v>
                </c:pt>
                <c:pt idx="3">
                  <c:v>0.17699999999999999</c:v>
                </c:pt>
              </c:numCache>
            </c:numRef>
          </c:val>
          <c:extLst>
            <c:ext xmlns:c16="http://schemas.microsoft.com/office/drawing/2014/chart" uri="{C3380CC4-5D6E-409C-BE32-E72D297353CC}">
              <c16:uniqueId val="{00000000-8699-416C-9260-0561D4758DA9}"/>
            </c:ext>
          </c:extLst>
        </c:ser>
        <c:ser>
          <c:idx val="1"/>
          <c:order val="1"/>
          <c:tx>
            <c:strRef>
              <c:f>Sheet1!$C$1</c:f>
              <c:strCache>
                <c:ptCount val="1"/>
                <c:pt idx="0">
                  <c:v>Non-affiliated</c:v>
                </c:pt>
              </c:strCache>
            </c:strRef>
          </c:tx>
          <c:spPr>
            <a:solidFill>
              <a:srgbClr val="5FA14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Plan A</c:v>
                </c:pt>
                <c:pt idx="1">
                  <c:v>Plan B</c:v>
                </c:pt>
                <c:pt idx="2">
                  <c:v>Plan C</c:v>
                </c:pt>
                <c:pt idx="3">
                  <c:v>Plan D</c:v>
                </c:pt>
              </c:strCache>
            </c:strRef>
          </c:cat>
          <c:val>
            <c:numRef>
              <c:f>Sheet1!$C$2:$C$5</c:f>
              <c:numCache>
                <c:formatCode>0.0%</c:formatCode>
                <c:ptCount val="4"/>
                <c:pt idx="0">
                  <c:v>0.17499999999999999</c:v>
                </c:pt>
                <c:pt idx="1">
                  <c:v>0.19800000000000001</c:v>
                </c:pt>
                <c:pt idx="2">
                  <c:v>0.20100000000000001</c:v>
                </c:pt>
                <c:pt idx="3">
                  <c:v>0.19900000000000001</c:v>
                </c:pt>
              </c:numCache>
            </c:numRef>
          </c:val>
          <c:extLst>
            <c:ext xmlns:c16="http://schemas.microsoft.com/office/drawing/2014/chart" uri="{C3380CC4-5D6E-409C-BE32-E72D297353CC}">
              <c16:uniqueId val="{00000001-8699-416C-9260-0561D4758DA9}"/>
            </c:ext>
          </c:extLst>
        </c:ser>
        <c:dLbls>
          <c:dLblPos val="outEnd"/>
          <c:showLegendKey val="0"/>
          <c:showVal val="1"/>
          <c:showCatName val="0"/>
          <c:showSerName val="0"/>
          <c:showPercent val="0"/>
          <c:showBubbleSize val="0"/>
        </c:dLbls>
        <c:gapWidth val="60"/>
        <c:overlap val="-27"/>
        <c:axId val="1749794640"/>
        <c:axId val="1753893344"/>
      </c:barChart>
      <c:catAx>
        <c:axId val="174979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3893344"/>
        <c:crosses val="autoZero"/>
        <c:auto val="1"/>
        <c:lblAlgn val="ctr"/>
        <c:lblOffset val="100"/>
        <c:noMultiLvlLbl val="0"/>
      </c:catAx>
      <c:valAx>
        <c:axId val="1753893344"/>
        <c:scaling>
          <c:orientation val="minMax"/>
          <c:min val="0.1"/>
        </c:scaling>
        <c:delete val="1"/>
        <c:axPos val="l"/>
        <c:numFmt formatCode="0.0%" sourceLinked="1"/>
        <c:majorTickMark val="out"/>
        <c:minorTickMark val="none"/>
        <c:tickLblPos val="nextTo"/>
        <c:crossAx val="17497946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i="0" dirty="0">
                <a:effectLst/>
              </a:rPr>
              <a:t>Differential Average Margin Over NADAC Payment Between Oregon CCO SDUD Reported Charges and Oregon Retail Data Set Experience for Top Margin Over NADAC Transaction as Reported by Oregon CCO SDUD (2019 - 2021)</a:t>
            </a:r>
            <a:endParaRPr lang="en-US" sz="1200" i="1" dirty="0">
              <a:effectLst/>
            </a:endParaRPr>
          </a:p>
        </c:rich>
      </c:tx>
      <c:layout>
        <c:manualLayout>
          <c:xMode val="edge"/>
          <c:yMode val="edge"/>
          <c:x val="0.10206515702165063"/>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809911781860602"/>
          <c:y val="0.14309523809523811"/>
          <c:w val="0.82643791921843102"/>
          <c:h val="0.45905111534260834"/>
        </c:manualLayout>
      </c:layout>
      <c:barChart>
        <c:barDir val="col"/>
        <c:grouping val="stacked"/>
        <c:varyColors val="0"/>
        <c:ser>
          <c:idx val="1"/>
          <c:order val="1"/>
          <c:tx>
            <c:strRef>
              <c:f>Sheet1!$C$1</c:f>
              <c:strCache>
                <c:ptCount val="1"/>
                <c:pt idx="0">
                  <c:v>Base</c:v>
                </c:pt>
              </c:strCache>
            </c:strRef>
          </c:tx>
          <c:spPr>
            <a:noFill/>
            <a:ln>
              <a:noFill/>
            </a:ln>
            <a:effectLst/>
          </c:spPr>
          <c:invertIfNegative val="0"/>
          <c:cat>
            <c:strRef>
              <c:f>Sheet1!$A$2:$A$12</c:f>
              <c:strCache>
                <c:ptCount val="11"/>
                <c:pt idx="0">
                  <c:v>Glatiramer Acetatate Syringe 40 MG/ML</c:v>
                </c:pt>
                <c:pt idx="1">
                  <c:v>Budesonide Tab ER 24HR 9 MG</c:v>
                </c:pt>
                <c:pt idx="2">
                  <c:v>Imatinib Mesylate Tab 400 MG</c:v>
                </c:pt>
                <c:pt idx="3">
                  <c:v>Metformin ER 24HR Modifided Release 1000 MG</c:v>
                </c:pt>
                <c:pt idx="4">
                  <c:v>Tadalafil Tab 20 MG</c:v>
                </c:pt>
                <c:pt idx="5">
                  <c:v>Emtricitabine-Tenofovir Disoproxil 200-300 MG</c:v>
                </c:pt>
                <c:pt idx="6">
                  <c:v>Tobramycin Nebulize Soln 300 MG/5ML</c:v>
                </c:pt>
                <c:pt idx="7">
                  <c:v>Atazanavir Sulfate Cap 300 MG </c:v>
                </c:pt>
                <c:pt idx="8">
                  <c:v>Voriconazole Tab 200 MG</c:v>
                </c:pt>
                <c:pt idx="9">
                  <c:v>Rufinamide Tab 400 MG</c:v>
                </c:pt>
                <c:pt idx="10">
                  <c:v>Testosterone TD Gel 20.25 MG / 1.25 GM</c:v>
                </c:pt>
              </c:strCache>
            </c:strRef>
          </c:cat>
          <c:val>
            <c:numRef>
              <c:f>Sheet1!$C$2:$C$12</c:f>
              <c:numCache>
                <c:formatCode>"$"#,##0.00_);[Red]\("$"#,##0.00\)</c:formatCode>
                <c:ptCount val="11"/>
                <c:pt idx="0">
                  <c:v>512.84</c:v>
                </c:pt>
                <c:pt idx="1">
                  <c:v>143.38999999999999</c:v>
                </c:pt>
                <c:pt idx="2">
                  <c:v>40.75</c:v>
                </c:pt>
                <c:pt idx="3">
                  <c:v>39.47</c:v>
                </c:pt>
                <c:pt idx="4">
                  <c:v>20.77</c:v>
                </c:pt>
                <c:pt idx="5">
                  <c:v>16.91</c:v>
                </c:pt>
                <c:pt idx="6">
                  <c:v>-55.29</c:v>
                </c:pt>
                <c:pt idx="7">
                  <c:v>-71.25</c:v>
                </c:pt>
                <c:pt idx="8">
                  <c:v>-102.52</c:v>
                </c:pt>
                <c:pt idx="9">
                  <c:v>-123.54</c:v>
                </c:pt>
                <c:pt idx="10">
                  <c:v>-156.4</c:v>
                </c:pt>
              </c:numCache>
            </c:numRef>
          </c:val>
          <c:extLst>
            <c:ext xmlns:c16="http://schemas.microsoft.com/office/drawing/2014/chart" uri="{C3380CC4-5D6E-409C-BE32-E72D297353CC}">
              <c16:uniqueId val="{00000000-7538-47A4-AD22-1E51D310A5BF}"/>
            </c:ext>
          </c:extLst>
        </c:ser>
        <c:ser>
          <c:idx val="2"/>
          <c:order val="2"/>
          <c:tx>
            <c:strRef>
              <c:f>Sheet1!$D$1</c:f>
              <c:strCache>
                <c:ptCount val="1"/>
                <c:pt idx="0">
                  <c:v>Delta</c:v>
                </c:pt>
              </c:strCache>
            </c:strRef>
          </c:tx>
          <c:spPr>
            <a:blipFill>
              <a:blip xmlns:r="http://schemas.openxmlformats.org/officeDocument/2006/relationships" r:embed="rId4"/>
              <a:stretch>
                <a:fillRect/>
              </a:stretch>
            </a:blipFill>
            <a:ln>
              <a:noFill/>
            </a:ln>
            <a:effectLst/>
          </c:spPr>
          <c:invertIfNegative val="0"/>
          <c:dLbls>
            <c:dLbl>
              <c:idx val="0"/>
              <c:layout>
                <c:manualLayout>
                  <c:x val="1.9416565926232566E-17"/>
                  <c:y val="0.12746375192249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38-47A4-AD22-1E51D310A5BF}"/>
                </c:ext>
              </c:extLst>
            </c:dLbl>
            <c:dLbl>
              <c:idx val="1"/>
              <c:layout>
                <c:manualLayout>
                  <c:x val="-3.8833131852465132E-17"/>
                  <c:y val="6.899055918663761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38-47A4-AD22-1E51D310A5BF}"/>
                </c:ext>
              </c:extLst>
            </c:dLbl>
            <c:dLbl>
              <c:idx val="2"/>
              <c:layout>
                <c:manualLayout>
                  <c:x val="0"/>
                  <c:y val="0.1588220086846406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38-47A4-AD22-1E51D310A5BF}"/>
                </c:ext>
              </c:extLst>
            </c:dLbl>
            <c:dLbl>
              <c:idx val="3"/>
              <c:layout>
                <c:manualLayout>
                  <c:x val="0"/>
                  <c:y val="8.134467331817245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38-47A4-AD22-1E51D310A5BF}"/>
                </c:ext>
              </c:extLst>
            </c:dLbl>
            <c:dLbl>
              <c:idx val="4"/>
              <c:layout>
                <c:manualLayout>
                  <c:x val="-7.7666263704930264E-17"/>
                  <c:y val="9.75663726508309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38-47A4-AD22-1E51D310A5BF}"/>
                </c:ext>
              </c:extLst>
            </c:dLbl>
            <c:dLbl>
              <c:idx val="5"/>
              <c:layout>
                <c:manualLayout>
                  <c:x val="-7.7666263704930264E-17"/>
                  <c:y val="7.601623878818153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538-47A4-AD22-1E51D310A5BF}"/>
                </c:ext>
              </c:extLst>
            </c:dLbl>
            <c:dLbl>
              <c:idx val="6"/>
              <c:layout>
                <c:manualLayout>
                  <c:x val="-7.7666263704930264E-17"/>
                  <c:y val="8.643671210547763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538-47A4-AD22-1E51D310A5BF}"/>
                </c:ext>
              </c:extLst>
            </c:dLbl>
            <c:dLbl>
              <c:idx val="7"/>
              <c:layout>
                <c:manualLayout>
                  <c:x val="0"/>
                  <c:y val="7.94110043423203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538-47A4-AD22-1E51D310A5BF}"/>
                </c:ext>
              </c:extLst>
            </c:dLbl>
            <c:dLbl>
              <c:idx val="8"/>
              <c:layout>
                <c:manualLayout>
                  <c:x val="-2.1181952976064393E-3"/>
                  <c:y val="8.75218540086495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538-47A4-AD22-1E51D310A5BF}"/>
                </c:ext>
              </c:extLst>
            </c:dLbl>
            <c:dLbl>
              <c:idx val="9"/>
              <c:layout>
                <c:manualLayout>
                  <c:x val="-2.1181952976065946E-3"/>
                  <c:y val="9.780276839351675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538-47A4-AD22-1E51D310A5BF}"/>
                </c:ext>
              </c:extLst>
            </c:dLbl>
            <c:dLbl>
              <c:idx val="10"/>
              <c:layout>
                <c:manualLayout>
                  <c:x val="-2.1181952976064393E-3"/>
                  <c:y val="9.30866842813262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538-47A4-AD22-1E51D310A5BF}"/>
                </c:ext>
              </c:extLst>
            </c:dLbl>
            <c:spPr>
              <a:noFill/>
              <a:ln>
                <a:noFill/>
              </a:ln>
              <a:effectLst/>
            </c:spPr>
            <c:txPr>
              <a:bodyPr rot="-5400000" spcFirstLastPara="1" vertOverflow="ellipsis" wrap="square" lIns="38100" tIns="19050" rIns="38100" bIns="19050" anchor="ctr" anchorCtr="0">
                <a:spAutoFit/>
              </a:bodyPr>
              <a:lstStyle/>
              <a:p>
                <a:pPr>
                  <a:defRPr sz="900" b="0" i="0" u="none" strike="noStrike" kern="1200" baseline="0">
                    <a:solidFill>
                      <a:srgbClr val="FF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Glatiramer Acetatate Syringe 40 MG/ML</c:v>
                </c:pt>
                <c:pt idx="1">
                  <c:v>Budesonide Tab ER 24HR 9 MG</c:v>
                </c:pt>
                <c:pt idx="2">
                  <c:v>Imatinib Mesylate Tab 400 MG</c:v>
                </c:pt>
                <c:pt idx="3">
                  <c:v>Metformin ER 24HR Modifided Release 1000 MG</c:v>
                </c:pt>
                <c:pt idx="4">
                  <c:v>Tadalafil Tab 20 MG</c:v>
                </c:pt>
                <c:pt idx="5">
                  <c:v>Emtricitabine-Tenofovir Disoproxil 200-300 MG</c:v>
                </c:pt>
                <c:pt idx="6">
                  <c:v>Tobramycin Nebulize Soln 300 MG/5ML</c:v>
                </c:pt>
                <c:pt idx="7">
                  <c:v>Atazanavir Sulfate Cap 300 MG </c:v>
                </c:pt>
                <c:pt idx="8">
                  <c:v>Voriconazole Tab 200 MG</c:v>
                </c:pt>
                <c:pt idx="9">
                  <c:v>Rufinamide Tab 400 MG</c:v>
                </c:pt>
                <c:pt idx="10">
                  <c:v>Testosterone TD Gel 20.25 MG / 1.25 GM</c:v>
                </c:pt>
              </c:strCache>
            </c:strRef>
          </c:cat>
          <c:val>
            <c:numRef>
              <c:f>Sheet1!$D$2:$D$12</c:f>
              <c:numCache>
                <c:formatCode>"$"#,##0.00_);[Red]\("$"#,##0.00\)</c:formatCode>
                <c:ptCount val="11"/>
                <c:pt idx="0">
                  <c:v>1191.17</c:v>
                </c:pt>
                <c:pt idx="1">
                  <c:v>26.430000000000007</c:v>
                </c:pt>
                <c:pt idx="2">
                  <c:v>2400.71</c:v>
                </c:pt>
                <c:pt idx="3">
                  <c:v>446.84000000000003</c:v>
                </c:pt>
                <c:pt idx="4">
                  <c:v>761.14</c:v>
                </c:pt>
                <c:pt idx="5">
                  <c:v>147.13</c:v>
                </c:pt>
                <c:pt idx="6">
                  <c:v>579.08000000000004</c:v>
                </c:pt>
                <c:pt idx="7">
                  <c:v>416.45</c:v>
                </c:pt>
                <c:pt idx="8">
                  <c:v>588.94000000000005</c:v>
                </c:pt>
                <c:pt idx="9">
                  <c:v>525.72</c:v>
                </c:pt>
                <c:pt idx="10">
                  <c:v>493.42999999999995</c:v>
                </c:pt>
              </c:numCache>
            </c:numRef>
          </c:val>
          <c:extLst>
            <c:ext xmlns:c16="http://schemas.microsoft.com/office/drawing/2014/chart" uri="{C3380CC4-5D6E-409C-BE32-E72D297353CC}">
              <c16:uniqueId val="{0000000C-7538-47A4-AD22-1E51D310A5BF}"/>
            </c:ext>
          </c:extLst>
        </c:ser>
        <c:dLbls>
          <c:showLegendKey val="0"/>
          <c:showVal val="0"/>
          <c:showCatName val="0"/>
          <c:showSerName val="0"/>
          <c:showPercent val="0"/>
          <c:showBubbleSize val="0"/>
        </c:dLbls>
        <c:gapWidth val="219"/>
        <c:overlap val="100"/>
        <c:axId val="1396791039"/>
        <c:axId val="1396779391"/>
      </c:barChart>
      <c:lineChart>
        <c:grouping val="standard"/>
        <c:varyColors val="0"/>
        <c:ser>
          <c:idx val="0"/>
          <c:order val="0"/>
          <c:tx>
            <c:strRef>
              <c:f>Sheet1!$B$1</c:f>
              <c:strCache>
                <c:ptCount val="1"/>
                <c:pt idx="0">
                  <c:v>CCO SDUD Margin Above NADAC Per Rx</c:v>
                </c:pt>
              </c:strCache>
            </c:strRef>
          </c:tx>
          <c:spPr>
            <a:ln w="28575" cap="rnd">
              <a:solidFill>
                <a:schemeClr val="accent1"/>
              </a:solidFill>
              <a:round/>
            </a:ln>
            <a:effectLst/>
          </c:spPr>
          <c:marker>
            <c:symbol val="none"/>
          </c:marker>
          <c:cat>
            <c:strRef>
              <c:f>Sheet1!$A$2:$A$12</c:f>
              <c:strCache>
                <c:ptCount val="11"/>
                <c:pt idx="0">
                  <c:v>Glatiramer Acetatate Syringe 40 MG/ML</c:v>
                </c:pt>
                <c:pt idx="1">
                  <c:v>Budesonide Tab ER 24HR 9 MG</c:v>
                </c:pt>
                <c:pt idx="2">
                  <c:v>Imatinib Mesylate Tab 400 MG</c:v>
                </c:pt>
                <c:pt idx="3">
                  <c:v>Metformin ER 24HR Modifided Release 1000 MG</c:v>
                </c:pt>
                <c:pt idx="4">
                  <c:v>Tadalafil Tab 20 MG</c:v>
                </c:pt>
                <c:pt idx="5">
                  <c:v>Emtricitabine-Tenofovir Disoproxil 200-300 MG</c:v>
                </c:pt>
                <c:pt idx="6">
                  <c:v>Tobramycin Nebulize Soln 300 MG/5ML</c:v>
                </c:pt>
                <c:pt idx="7">
                  <c:v>Atazanavir Sulfate Cap 300 MG </c:v>
                </c:pt>
                <c:pt idx="8">
                  <c:v>Voriconazole Tab 200 MG</c:v>
                </c:pt>
                <c:pt idx="9">
                  <c:v>Rufinamide Tab 400 MG</c:v>
                </c:pt>
                <c:pt idx="10">
                  <c:v>Testosterone TD Gel 20.25 MG / 1.25 GM</c:v>
                </c:pt>
              </c:strCache>
            </c:strRef>
          </c:cat>
          <c:val>
            <c:numRef>
              <c:f>Sheet1!$B$2:$B$12</c:f>
              <c:numCache>
                <c:formatCode>"$"#,##0.00_);[Red]\("$"#,##0.00\)</c:formatCode>
                <c:ptCount val="11"/>
                <c:pt idx="0">
                  <c:v>1704.01</c:v>
                </c:pt>
                <c:pt idx="1">
                  <c:v>169.82</c:v>
                </c:pt>
                <c:pt idx="2">
                  <c:v>2441.46</c:v>
                </c:pt>
                <c:pt idx="3">
                  <c:v>486.31</c:v>
                </c:pt>
                <c:pt idx="4" formatCode="General">
                  <c:v>781.91</c:v>
                </c:pt>
                <c:pt idx="5">
                  <c:v>164.04</c:v>
                </c:pt>
                <c:pt idx="6">
                  <c:v>634.37</c:v>
                </c:pt>
                <c:pt idx="7">
                  <c:v>345.2</c:v>
                </c:pt>
                <c:pt idx="8">
                  <c:v>486.42</c:v>
                </c:pt>
                <c:pt idx="9">
                  <c:v>402.18</c:v>
                </c:pt>
                <c:pt idx="10">
                  <c:v>337.03</c:v>
                </c:pt>
              </c:numCache>
            </c:numRef>
          </c:val>
          <c:smooth val="0"/>
          <c:extLst>
            <c:ext xmlns:c16="http://schemas.microsoft.com/office/drawing/2014/chart" uri="{C3380CC4-5D6E-409C-BE32-E72D297353CC}">
              <c16:uniqueId val="{0000000D-7538-47A4-AD22-1E51D310A5BF}"/>
            </c:ext>
          </c:extLst>
        </c:ser>
        <c:ser>
          <c:idx val="3"/>
          <c:order val="3"/>
          <c:tx>
            <c:strRef>
              <c:f>Sheet1!$E$1</c:f>
              <c:strCache>
                <c:ptCount val="1"/>
                <c:pt idx="0">
                  <c:v>Oregon Retail Pharmacy Margin Above NADAC per Rx</c:v>
                </c:pt>
              </c:strCache>
            </c:strRef>
          </c:tx>
          <c:spPr>
            <a:ln w="28575" cap="rnd">
              <a:solidFill>
                <a:schemeClr val="accent4"/>
              </a:solidFill>
              <a:round/>
            </a:ln>
            <a:effectLst/>
          </c:spPr>
          <c:marker>
            <c:symbol val="none"/>
          </c:marker>
          <c:cat>
            <c:strRef>
              <c:f>Sheet1!$A$2:$A$12</c:f>
              <c:strCache>
                <c:ptCount val="11"/>
                <c:pt idx="0">
                  <c:v>Glatiramer Acetatate Syringe 40 MG/ML</c:v>
                </c:pt>
                <c:pt idx="1">
                  <c:v>Budesonide Tab ER 24HR 9 MG</c:v>
                </c:pt>
                <c:pt idx="2">
                  <c:v>Imatinib Mesylate Tab 400 MG</c:v>
                </c:pt>
                <c:pt idx="3">
                  <c:v>Metformin ER 24HR Modifided Release 1000 MG</c:v>
                </c:pt>
                <c:pt idx="4">
                  <c:v>Tadalafil Tab 20 MG</c:v>
                </c:pt>
                <c:pt idx="5">
                  <c:v>Emtricitabine-Tenofovir Disoproxil 200-300 MG</c:v>
                </c:pt>
                <c:pt idx="6">
                  <c:v>Tobramycin Nebulize Soln 300 MG/5ML</c:v>
                </c:pt>
                <c:pt idx="7">
                  <c:v>Atazanavir Sulfate Cap 300 MG </c:v>
                </c:pt>
                <c:pt idx="8">
                  <c:v>Voriconazole Tab 200 MG</c:v>
                </c:pt>
                <c:pt idx="9">
                  <c:v>Rufinamide Tab 400 MG</c:v>
                </c:pt>
                <c:pt idx="10">
                  <c:v>Testosterone TD Gel 20.25 MG / 1.25 GM</c:v>
                </c:pt>
              </c:strCache>
            </c:strRef>
          </c:cat>
          <c:val>
            <c:numRef>
              <c:f>Sheet1!$E$2:$E$12</c:f>
              <c:numCache>
                <c:formatCode>General</c:formatCode>
                <c:ptCount val="11"/>
                <c:pt idx="0" formatCode="&quot;$&quot;#,##0.00_);[Red]\(&quot;$&quot;#,##0.00\)">
                  <c:v>512.84</c:v>
                </c:pt>
                <c:pt idx="1">
                  <c:v>143.38999999999999</c:v>
                </c:pt>
                <c:pt idx="2" formatCode="&quot;$&quot;#,##0.00_);[Red]\(&quot;$&quot;#,##0.00\)">
                  <c:v>40.75</c:v>
                </c:pt>
                <c:pt idx="3" formatCode="&quot;$&quot;#,##0.00_);[Red]\(&quot;$&quot;#,##0.00\)">
                  <c:v>39.47</c:v>
                </c:pt>
                <c:pt idx="4" formatCode="&quot;$&quot;#,##0.00_);[Red]\(&quot;$&quot;#,##0.00\)">
                  <c:v>20.77</c:v>
                </c:pt>
                <c:pt idx="5" formatCode="&quot;$&quot;#,##0.00_);[Red]\(&quot;$&quot;#,##0.00\)">
                  <c:v>16.91</c:v>
                </c:pt>
                <c:pt idx="6" formatCode="&quot;$&quot;#,##0.00_);[Red]\(&quot;$&quot;#,##0.00\)">
                  <c:v>-55.29</c:v>
                </c:pt>
                <c:pt idx="7" formatCode="&quot;$&quot;#,##0.00_);[Red]\(&quot;$&quot;#,##0.00\)">
                  <c:v>-71.25</c:v>
                </c:pt>
                <c:pt idx="8" formatCode="&quot;$&quot;#,##0.00_);[Red]\(&quot;$&quot;#,##0.00\)">
                  <c:v>-102.52</c:v>
                </c:pt>
                <c:pt idx="9" formatCode="&quot;$&quot;#,##0.00_);[Red]\(&quot;$&quot;#,##0.00\)">
                  <c:v>-123.54</c:v>
                </c:pt>
                <c:pt idx="10" formatCode="&quot;$&quot;#,##0.00_);[Red]\(&quot;$&quot;#,##0.00\)">
                  <c:v>-156.4</c:v>
                </c:pt>
              </c:numCache>
            </c:numRef>
          </c:val>
          <c:smooth val="0"/>
          <c:extLst>
            <c:ext xmlns:c16="http://schemas.microsoft.com/office/drawing/2014/chart" uri="{C3380CC4-5D6E-409C-BE32-E72D297353CC}">
              <c16:uniqueId val="{0000000E-7538-47A4-AD22-1E51D310A5BF}"/>
            </c:ext>
          </c:extLst>
        </c:ser>
        <c:dLbls>
          <c:showLegendKey val="0"/>
          <c:showVal val="0"/>
          <c:showCatName val="0"/>
          <c:showSerName val="0"/>
          <c:showPercent val="0"/>
          <c:showBubbleSize val="0"/>
        </c:dLbls>
        <c:marker val="1"/>
        <c:smooth val="0"/>
        <c:axId val="1468099423"/>
        <c:axId val="1468095263"/>
      </c:lineChart>
      <c:catAx>
        <c:axId val="146809942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468095263"/>
        <c:crosses val="autoZero"/>
        <c:auto val="1"/>
        <c:lblAlgn val="ctr"/>
        <c:lblOffset val="100"/>
        <c:noMultiLvlLbl val="0"/>
      </c:catAx>
      <c:valAx>
        <c:axId val="1468095263"/>
        <c:scaling>
          <c:orientation val="minMax"/>
          <c:min val="-1500"/>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8099423"/>
        <c:crosses val="autoZero"/>
        <c:crossBetween val="between"/>
      </c:valAx>
      <c:valAx>
        <c:axId val="1396779391"/>
        <c:scaling>
          <c:orientation val="minMax"/>
          <c:max val="3100"/>
          <c:min val="-1500"/>
        </c:scaling>
        <c:delete val="0"/>
        <c:axPos val="r"/>
        <c:numFmt formatCode="&quot;$&quot;#,##0.00_);[Red]\(&quot;$&quot;#,##0.00\)" sourceLinked="1"/>
        <c:majorTickMark val="out"/>
        <c:minorTickMark val="none"/>
        <c:tickLblPos val="nextTo"/>
        <c:spPr>
          <a:solidFill>
            <a:schemeClr val="bg1"/>
          </a:solidFill>
          <a:ln>
            <a:solidFill>
              <a:schemeClr val="bg1"/>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396791039"/>
        <c:crosses val="max"/>
        <c:crossBetween val="between"/>
      </c:valAx>
      <c:catAx>
        <c:axId val="1396791039"/>
        <c:scaling>
          <c:orientation val="minMax"/>
        </c:scaling>
        <c:delete val="1"/>
        <c:axPos val="b"/>
        <c:numFmt formatCode="General" sourceLinked="1"/>
        <c:majorTickMark val="out"/>
        <c:minorTickMark val="none"/>
        <c:tickLblPos val="nextTo"/>
        <c:crossAx val="1396779391"/>
        <c:crosses val="autoZero"/>
        <c:auto val="1"/>
        <c:lblAlgn val="ctr"/>
        <c:lblOffset val="100"/>
        <c:noMultiLvlLbl val="0"/>
      </c:catAx>
      <c:spPr>
        <a:noFill/>
        <a:ln>
          <a:noFill/>
        </a:ln>
        <a:effectLst/>
      </c:spPr>
    </c:plotArea>
    <c:legend>
      <c:legendPos val="b"/>
      <c:legendEntry>
        <c:idx val="0"/>
        <c:delete val="1"/>
      </c:legendEntry>
      <c:legendEntry>
        <c:idx val="1"/>
        <c:delete val="1"/>
      </c:legendEntry>
      <c:layout>
        <c:manualLayout>
          <c:xMode val="edge"/>
          <c:yMode val="edge"/>
          <c:x val="4.9999916606484347E-2"/>
          <c:y val="0.956752391838117"/>
          <c:w val="0.9"/>
          <c:h val="4.324760816188299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5">
    <c:autoUpdate val="0"/>
  </c:externalData>
  <c:userShapes r:id="rId6"/>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Average Price</a:t>
            </a:r>
            <a:r>
              <a:rPr lang="en-US" sz="2000" b="1" baseline="0" dirty="0"/>
              <a:t> Per Generic RX (2023)</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PBM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"$"#,##0.00</c:formatCode>
                <c:ptCount val="1"/>
                <c:pt idx="0">
                  <c:v>25.16</c:v>
                </c:pt>
              </c:numCache>
            </c:numRef>
          </c:val>
          <c:extLst>
            <c:ext xmlns:c16="http://schemas.microsoft.com/office/drawing/2014/chart" uri="{C3380CC4-5D6E-409C-BE32-E72D297353CC}">
              <c16:uniqueId val="{00000000-B805-4C3C-9768-83578A860E8D}"/>
            </c:ext>
          </c:extLst>
        </c:ser>
        <c:ser>
          <c:idx val="1"/>
          <c:order val="1"/>
          <c:tx>
            <c:strRef>
              <c:f>Sheet1!$C$1</c:f>
              <c:strCache>
                <c:ptCount val="1"/>
                <c:pt idx="0">
                  <c:v>MCCPDC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"$"#,##0.00</c:formatCode>
                <c:ptCount val="1"/>
                <c:pt idx="0">
                  <c:v>15.8</c:v>
                </c:pt>
              </c:numCache>
            </c:numRef>
          </c:val>
          <c:extLst>
            <c:ext xmlns:c16="http://schemas.microsoft.com/office/drawing/2014/chart" uri="{C3380CC4-5D6E-409C-BE32-E72D297353CC}">
              <c16:uniqueId val="{00000001-B805-4C3C-9768-83578A860E8D}"/>
            </c:ext>
          </c:extLst>
        </c:ser>
        <c:dLbls>
          <c:dLblPos val="outEnd"/>
          <c:showLegendKey val="0"/>
          <c:showVal val="1"/>
          <c:showCatName val="0"/>
          <c:showSerName val="0"/>
          <c:showPercent val="0"/>
          <c:showBubbleSize val="0"/>
        </c:dLbls>
        <c:gapWidth val="219"/>
        <c:overlap val="-27"/>
        <c:axId val="841882336"/>
        <c:axId val="940757488"/>
      </c:barChart>
      <c:catAx>
        <c:axId val="84188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0757488"/>
        <c:crosses val="autoZero"/>
        <c:auto val="1"/>
        <c:lblAlgn val="ctr"/>
        <c:lblOffset val="100"/>
        <c:noMultiLvlLbl val="0"/>
      </c:catAx>
      <c:valAx>
        <c:axId val="940757488"/>
        <c:scaling>
          <c:orientation val="minMax"/>
        </c:scaling>
        <c:delete val="1"/>
        <c:axPos val="l"/>
        <c:numFmt formatCode="&quot;$&quot;#,##0.00" sourceLinked="1"/>
        <c:majorTickMark val="none"/>
        <c:minorTickMark val="none"/>
        <c:tickLblPos val="nextTo"/>
        <c:crossAx val="841882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Humira vs</a:t>
            </a:r>
            <a:r>
              <a:rPr lang="en-US" b="1" baseline="0" dirty="0"/>
              <a:t> MCCPDC Biosimilar (2023)</a:t>
            </a:r>
          </a:p>
          <a:p>
            <a:pPr>
              <a:defRPr/>
            </a:pPr>
            <a:r>
              <a:rPr lang="en-US" b="1" baseline="0" dirty="0"/>
              <a:t>N = 832 claims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PBMs</c:v>
                </c:pt>
              </c:strCache>
            </c:strRef>
          </c:tx>
          <c:spPr>
            <a:solidFill>
              <a:schemeClr val="accent1"/>
            </a:solidFill>
            <a:ln>
              <a:noFill/>
            </a:ln>
            <a:effectLst/>
          </c:spPr>
          <c:invertIfNegative val="0"/>
          <c:dLbls>
            <c:dLbl>
              <c:idx val="0"/>
              <c:tx>
                <c:rich>
                  <a:bodyPr/>
                  <a:lstStyle/>
                  <a:p>
                    <a:fld id="{5ED8EFAE-DDAC-4959-A105-1585B3BB662D}" type="VALUE">
                      <a:rPr lang="en-US" sz="1400"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2C5-48B6-82FE-4D95F4BBCC5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6509345</c:v>
                </c:pt>
              </c:numCache>
            </c:numRef>
          </c:val>
          <c:extLst>
            <c:ext xmlns:c16="http://schemas.microsoft.com/office/drawing/2014/chart" uri="{C3380CC4-5D6E-409C-BE32-E72D297353CC}">
              <c16:uniqueId val="{00000000-32C5-48B6-82FE-4D95F4BBCC5E}"/>
            </c:ext>
          </c:extLst>
        </c:ser>
        <c:ser>
          <c:idx val="1"/>
          <c:order val="1"/>
          <c:tx>
            <c:strRef>
              <c:f>Sheet1!$C$1</c:f>
              <c:strCache>
                <c:ptCount val="1"/>
                <c:pt idx="0">
                  <c:v>MCCPDC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789031</c:v>
                </c:pt>
              </c:numCache>
            </c:numRef>
          </c:val>
          <c:extLst>
            <c:ext xmlns:c16="http://schemas.microsoft.com/office/drawing/2014/chart" uri="{C3380CC4-5D6E-409C-BE32-E72D297353CC}">
              <c16:uniqueId val="{00000001-32C5-48B6-82FE-4D95F4BBCC5E}"/>
            </c:ext>
          </c:extLst>
        </c:ser>
        <c:dLbls>
          <c:dLblPos val="outEnd"/>
          <c:showLegendKey val="0"/>
          <c:showVal val="1"/>
          <c:showCatName val="0"/>
          <c:showSerName val="0"/>
          <c:showPercent val="0"/>
          <c:showBubbleSize val="0"/>
        </c:dLbls>
        <c:gapWidth val="219"/>
        <c:overlap val="-27"/>
        <c:axId val="2114127423"/>
        <c:axId val="592513583"/>
      </c:barChart>
      <c:catAx>
        <c:axId val="2114127423"/>
        <c:scaling>
          <c:orientation val="minMax"/>
        </c:scaling>
        <c:delete val="1"/>
        <c:axPos val="b"/>
        <c:numFmt formatCode="General" sourceLinked="1"/>
        <c:majorTickMark val="none"/>
        <c:minorTickMark val="none"/>
        <c:tickLblPos val="nextTo"/>
        <c:crossAx val="592513583"/>
        <c:crosses val="autoZero"/>
        <c:auto val="1"/>
        <c:lblAlgn val="ctr"/>
        <c:lblOffset val="100"/>
        <c:noMultiLvlLbl val="0"/>
      </c:catAx>
      <c:valAx>
        <c:axId val="592513583"/>
        <c:scaling>
          <c:orientation val="minMax"/>
        </c:scaling>
        <c:delete val="1"/>
        <c:axPos val="l"/>
        <c:numFmt formatCode="&quot;$&quot;#,##0" sourceLinked="1"/>
        <c:majorTickMark val="none"/>
        <c:minorTickMark val="none"/>
        <c:tickLblPos val="nextTo"/>
        <c:crossAx val="2114127423"/>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0.91379</cdr:x>
      <cdr:y>0.46578</cdr:y>
    </cdr:from>
    <cdr:to>
      <cdr:x>1</cdr:x>
      <cdr:y>0.62604</cdr:y>
    </cdr:to>
    <cdr:sp macro="" textlink="">
      <cdr:nvSpPr>
        <cdr:cNvPr id="3" name="Rectangle 2"/>
        <cdr:cNvSpPr/>
      </cdr:nvSpPr>
      <cdr:spPr>
        <a:xfrm xmlns:a="http://schemas.openxmlformats.org/drawingml/2006/main">
          <a:off x="5478780" y="2125980"/>
          <a:ext cx="516890" cy="73152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0.55209</cdr:x>
      <cdr:y>0.23837</cdr:y>
    </cdr:from>
    <cdr:to>
      <cdr:x>0.72526</cdr:x>
      <cdr:y>0.73328</cdr:y>
    </cdr:to>
    <cdr:sp macro="" textlink="">
      <cdr:nvSpPr>
        <cdr:cNvPr id="2" name="Arrow: Down 1">
          <a:extLst xmlns:a="http://schemas.openxmlformats.org/drawingml/2006/main">
            <a:ext uri="{FF2B5EF4-FFF2-40B4-BE49-F238E27FC236}">
              <a16:creationId xmlns:a16="http://schemas.microsoft.com/office/drawing/2014/main" id="{974AF174-59B7-080A-A310-13BF5C91F6BE}"/>
            </a:ext>
          </a:extLst>
        </cdr:cNvPr>
        <cdr:cNvSpPr/>
      </cdr:nvSpPr>
      <cdr:spPr>
        <a:xfrm xmlns:a="http://schemas.openxmlformats.org/drawingml/2006/main">
          <a:off x="2860705" y="1037216"/>
          <a:ext cx="897308" cy="2153540"/>
        </a:xfrm>
        <a:prstGeom xmlns:a="http://schemas.openxmlformats.org/drawingml/2006/main" prst="downArrow">
          <a:avLst/>
        </a:prstGeom>
        <a:solidFill xmlns:a="http://schemas.openxmlformats.org/drawingml/2006/main">
          <a:schemeClr val="accent1"/>
        </a:solidFill>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dr:relSizeAnchor xmlns:cdr="http://schemas.openxmlformats.org/drawingml/2006/chartDrawing">
    <cdr:from>
      <cdr:x>0.71509</cdr:x>
      <cdr:y>0.32128</cdr:y>
    </cdr:from>
    <cdr:to>
      <cdr:x>0.95588</cdr:x>
      <cdr:y>0.5</cdr:y>
    </cdr:to>
    <cdr:sp macro="" textlink="">
      <cdr:nvSpPr>
        <cdr:cNvPr id="3" name="TextBox 2">
          <a:extLst xmlns:a="http://schemas.openxmlformats.org/drawingml/2006/main">
            <a:ext uri="{FF2B5EF4-FFF2-40B4-BE49-F238E27FC236}">
              <a16:creationId xmlns:a16="http://schemas.microsoft.com/office/drawing/2014/main" id="{30EF7C9B-8D4A-3BD6-C9F2-B96F2BC25A05}"/>
            </a:ext>
          </a:extLst>
        </cdr:cNvPr>
        <cdr:cNvSpPr txBox="1"/>
      </cdr:nvSpPr>
      <cdr:spPr>
        <a:xfrm xmlns:a="http://schemas.openxmlformats.org/drawingml/2006/main">
          <a:off x="3705314" y="1398002"/>
          <a:ext cx="1247686" cy="7776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t>88% Savings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6C5C229-245B-014F-B6DE-2873F5228978}" type="datetimeFigureOut">
              <a:rPr lang="en-US" smtClean="0"/>
              <a:t>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A3B711A-EE7D-F04C-AEB0-15B8FADE779C}" type="slidenum">
              <a:rPr lang="en-US" smtClean="0"/>
              <a:t>‹#›</a:t>
            </a:fld>
            <a:endParaRPr lang="en-US"/>
          </a:p>
        </p:txBody>
      </p:sp>
    </p:spTree>
    <p:extLst>
      <p:ext uri="{BB962C8B-B14F-4D97-AF65-F5344CB8AC3E}">
        <p14:creationId xmlns:p14="http://schemas.microsoft.com/office/powerpoint/2010/main" val="2789381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nnualreviews.org/doi/10.1146/annurev.publhealth.20.1.36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B711A-EE7D-F04C-AEB0-15B8FADE779C}" type="slidenum">
              <a:rPr lang="en-US" smtClean="0"/>
              <a:t>1</a:t>
            </a:fld>
            <a:endParaRPr lang="en-US"/>
          </a:p>
        </p:txBody>
      </p:sp>
    </p:spTree>
    <p:extLst>
      <p:ext uri="{BB962C8B-B14F-4D97-AF65-F5344CB8AC3E}">
        <p14:creationId xmlns:p14="http://schemas.microsoft.com/office/powerpoint/2010/main" val="314631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F1F1F"/>
                </a:solidFill>
                <a:effectLst/>
                <a:latin typeface="Open Sans" panose="020B0606030504020204" pitchFamily="34" charset="0"/>
              </a:rPr>
              <a:t>Whilst Pfizer was providing the medicines needed for the Union war effort, a young cavalry commander named Colonel Eli Lilly was serving in their army. A trained pharmaceutical chemist, Lilly was an archetype of the dynamic and multi-talented 19th century American industrialist, who after his military career, and trying his hand at farming, set up a pharmaceutical business in 1876. He was a pioneer of new methods in the industry, being one of the first to focus on R&amp;D as well as manufacturing.</a:t>
            </a:r>
          </a:p>
          <a:p>
            <a:pPr algn="l"/>
            <a:r>
              <a:rPr lang="en-US" b="0" i="0" dirty="0">
                <a:solidFill>
                  <a:srgbClr val="1F1F1F"/>
                </a:solidFill>
                <a:effectLst/>
                <a:latin typeface="Open Sans" panose="020B0606030504020204" pitchFamily="34" charset="0"/>
              </a:rPr>
              <a:t>Another military man in the drugs business was Edward Robinson Squibb, who as a naval doctor during the Mexican-American war of 1846–1848 threw the drugs he was supplied with overboard due to their low quality. He set up a laboratory in 1858, like Pfizer supplying Union armies in the civil war, and laying the basis for today’s BMS.</a:t>
            </a:r>
          </a:p>
          <a:p>
            <a:endParaRPr lang="en-US" dirty="0"/>
          </a:p>
          <a:p>
            <a:r>
              <a:rPr lang="en-US" b="0" i="0" dirty="0">
                <a:solidFill>
                  <a:srgbClr val="1F1F1F"/>
                </a:solidFill>
                <a:effectLst/>
                <a:latin typeface="Open Sans" panose="020B0606030504020204" pitchFamily="34" charset="0"/>
              </a:rPr>
              <a:t>The Thalidomide scandal of 1961 prompted an increase in the regulation and testing of drugs before licensing, with a new amendment to US Food and Drug Administration (FDA) rules demanding proof of efficacy and accurate disclosure of side-effects for new medications (the Kefauver-Harris Amendment) being implemented in 1962. Likewise, the 1964 Declaration of Helsinki put greater ethical structures on clinical research, clearly cementing the difference between production of scientific prescription medicines and other chemicals.</a:t>
            </a:r>
            <a:endParaRPr lang="en-US" dirty="0"/>
          </a:p>
        </p:txBody>
      </p:sp>
      <p:sp>
        <p:nvSpPr>
          <p:cNvPr id="4" name="Slide Number Placeholder 3"/>
          <p:cNvSpPr>
            <a:spLocks noGrp="1"/>
          </p:cNvSpPr>
          <p:nvPr>
            <p:ph type="sldNum" sz="quarter" idx="5"/>
          </p:nvPr>
        </p:nvSpPr>
        <p:spPr/>
        <p:txBody>
          <a:bodyPr/>
          <a:lstStyle/>
          <a:p>
            <a:fld id="{CA3B711A-EE7D-F04C-AEB0-15B8FADE779C}" type="slidenum">
              <a:rPr lang="en-US" smtClean="0"/>
              <a:t>6</a:t>
            </a:fld>
            <a:endParaRPr lang="en-US"/>
          </a:p>
        </p:txBody>
      </p:sp>
    </p:spTree>
    <p:extLst>
      <p:ext uri="{BB962C8B-B14F-4D97-AF65-F5344CB8AC3E}">
        <p14:creationId xmlns:p14="http://schemas.microsoft.com/office/powerpoint/2010/main" val="3366691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emphasis is on volume purchasing of pharmacy services and wide access to pharmacies. Chain, discount, and mail-order pharmacies that can offer volume price discounts and access within five miles of physician groups or hospitals have competitive advantage over independent pharmacies. Regional contracts level access in remote areas, and, in these cases, providers are judged on access first and discounts second. </a:t>
            </a:r>
          </a:p>
          <a:p>
            <a:endParaRPr lang="en-US" dirty="0"/>
          </a:p>
          <a:p>
            <a:r>
              <a:rPr lang="en-US" dirty="0"/>
              <a:t>This move saved money </a:t>
            </a:r>
          </a:p>
        </p:txBody>
      </p:sp>
      <p:sp>
        <p:nvSpPr>
          <p:cNvPr id="4" name="Slide Number Placeholder 3"/>
          <p:cNvSpPr>
            <a:spLocks noGrp="1"/>
          </p:cNvSpPr>
          <p:nvPr>
            <p:ph type="sldNum" sz="quarter" idx="5"/>
          </p:nvPr>
        </p:nvSpPr>
        <p:spPr/>
        <p:txBody>
          <a:bodyPr/>
          <a:lstStyle/>
          <a:p>
            <a:fld id="{CA3B711A-EE7D-F04C-AEB0-15B8FADE779C}" type="slidenum">
              <a:rPr lang="en-US" smtClean="0"/>
              <a:t>7</a:t>
            </a:fld>
            <a:endParaRPr lang="en-US"/>
          </a:p>
        </p:txBody>
      </p:sp>
    </p:spTree>
    <p:extLst>
      <p:ext uri="{BB962C8B-B14F-4D97-AF65-F5344CB8AC3E}">
        <p14:creationId xmlns:p14="http://schemas.microsoft.com/office/powerpoint/2010/main" val="92327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https://www.ncbi.nlm.nih.gov/books/NBK559746/</a:t>
            </a:r>
          </a:p>
        </p:txBody>
      </p:sp>
      <p:sp>
        <p:nvSpPr>
          <p:cNvPr id="4" name="Slide Number Placeholder 3"/>
          <p:cNvSpPr>
            <a:spLocks noGrp="1"/>
          </p:cNvSpPr>
          <p:nvPr>
            <p:ph type="sldNum" sz="quarter" idx="5"/>
          </p:nvPr>
        </p:nvSpPr>
        <p:spPr/>
        <p:txBody>
          <a:bodyPr/>
          <a:lstStyle/>
          <a:p>
            <a:fld id="{CA3B711A-EE7D-F04C-AEB0-15B8FADE779C}" type="slidenum">
              <a:rPr lang="en-US" smtClean="0"/>
              <a:t>9</a:t>
            </a:fld>
            <a:endParaRPr lang="en-US"/>
          </a:p>
        </p:txBody>
      </p:sp>
    </p:spTree>
    <p:extLst>
      <p:ext uri="{BB962C8B-B14F-4D97-AF65-F5344CB8AC3E}">
        <p14:creationId xmlns:p14="http://schemas.microsoft.com/office/powerpoint/2010/main" val="1881039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https://www.annualreviews.org/doi/10.1146/annurev.publhealth.20.1.361</a:t>
            </a:r>
          </a:p>
        </p:txBody>
      </p:sp>
      <p:sp>
        <p:nvSpPr>
          <p:cNvPr id="4" name="Slide Number Placeholder 3"/>
          <p:cNvSpPr>
            <a:spLocks noGrp="1"/>
          </p:cNvSpPr>
          <p:nvPr>
            <p:ph type="sldNum" sz="quarter" idx="5"/>
          </p:nvPr>
        </p:nvSpPr>
        <p:spPr/>
        <p:txBody>
          <a:bodyPr/>
          <a:lstStyle/>
          <a:p>
            <a:fld id="{CA3B711A-EE7D-F04C-AEB0-15B8FADE779C}" type="slidenum">
              <a:rPr lang="en-US" smtClean="0"/>
              <a:t>11</a:t>
            </a:fld>
            <a:endParaRPr lang="en-US"/>
          </a:p>
        </p:txBody>
      </p:sp>
    </p:spTree>
    <p:extLst>
      <p:ext uri="{BB962C8B-B14F-4D97-AF65-F5344CB8AC3E}">
        <p14:creationId xmlns:p14="http://schemas.microsoft.com/office/powerpoint/2010/main" val="31973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In a related inquiry, a US General Accounting Office (GAO) report revealed that, since the negotiations for the Merck-Medco merger began, the PBM's formularies substantially increased their representation of Merck drugs (</a:t>
            </a:r>
            <a:r>
              <a:rPr lang="en-US" b="1" i="0" u="none" strike="noStrike" dirty="0">
                <a:solidFill>
                  <a:srgbClr val="000000"/>
                </a:solidFill>
                <a:effectLst/>
                <a:latin typeface="Source Sans Pro" panose="020B0503030403020204" pitchFamily="34" charset="0"/>
                <a:hlinkClick r:id="rId3"/>
              </a:rPr>
              <a:t>14</a:t>
            </a:r>
            <a:r>
              <a:rPr lang="en-US" b="0" i="0" dirty="0">
                <a:solidFill>
                  <a:srgbClr val="333333"/>
                </a:solidFill>
                <a:effectLst/>
                <a:latin typeface="Source Sans Pro" panose="020B0503030403020204" pitchFamily="34" charset="0"/>
              </a:rPr>
              <a:t>). Further, the GAO also reported that Medco removed some products that competed with those of its parent pharmaceutical company. The GAO also scrutinized the formulary of SmithKline Beecham's Diversified Pharmaceutical Services (DPS) and found that, after the merger, the number of SmithKline Beecham drugs on the DPS formulary and their cost designations remained largely the same. Given the mixed results of its inquiry, the GAO called on the FTC to continue monitoring the potentially anticompetitive practices of manufacturer-owned PBMs (</a:t>
            </a:r>
            <a:r>
              <a:rPr lang="en-US" b="1" i="0" u="none" strike="noStrike" dirty="0">
                <a:solidFill>
                  <a:srgbClr val="000000"/>
                </a:solidFill>
                <a:effectLst/>
                <a:latin typeface="Source Sans Pro" panose="020B0503030403020204" pitchFamily="34" charset="0"/>
                <a:hlinkClick r:id="rId3"/>
              </a:rPr>
              <a:t>14</a:t>
            </a:r>
            <a:r>
              <a:rPr lang="en-US" b="0" i="0" dirty="0">
                <a:solidFill>
                  <a:srgbClr val="333333"/>
                </a:solidFill>
                <a:effectLst/>
                <a:latin typeface="Source Sans Pro" panose="020B0503030403020204" pitchFamily="34" charset="0"/>
              </a:rPr>
              <a:t>, </a:t>
            </a:r>
            <a:r>
              <a:rPr lang="en-US" b="1" i="0" u="none" strike="noStrike" dirty="0">
                <a:solidFill>
                  <a:srgbClr val="000000"/>
                </a:solidFill>
                <a:effectLst/>
                <a:latin typeface="Source Sans Pro" panose="020B0503030403020204" pitchFamily="34" charset="0"/>
                <a:hlinkClick r:id="rId3"/>
              </a:rPr>
              <a:t>43</a:t>
            </a:r>
            <a:r>
              <a:rPr lang="en-US" b="0" i="0" dirty="0">
                <a:solidFill>
                  <a:srgbClr val="333333"/>
                </a:solidFill>
                <a:effectLst/>
                <a:latin typeface="Source Sans Pro" panose="020B0503030403020204" pitchFamily="34" charset="0"/>
              </a:rPr>
              <a:t>).</a:t>
            </a:r>
          </a:p>
          <a:p>
            <a:pPr algn="l"/>
            <a:r>
              <a:rPr lang="en-US" b="0" i="0" dirty="0">
                <a:solidFill>
                  <a:srgbClr val="333333"/>
                </a:solidFill>
                <a:effectLst/>
                <a:latin typeface="Source Sans Pro" panose="020B0503030403020204" pitchFamily="34" charset="0"/>
              </a:rPr>
              <a:t>The most recent development in the FTC antitrust inquiry is Merck's agreement to a settlement with the FTC regarding its ownership of Medco (</a:t>
            </a:r>
            <a:r>
              <a:rPr lang="en-US" b="1" i="0" u="none" strike="noStrike" dirty="0">
                <a:solidFill>
                  <a:srgbClr val="000000"/>
                </a:solidFill>
                <a:effectLst/>
                <a:latin typeface="Source Sans Pro" panose="020B0503030403020204" pitchFamily="34" charset="0"/>
                <a:hlinkClick r:id="rId3"/>
              </a:rPr>
              <a:t>52</a:t>
            </a:r>
            <a:r>
              <a:rPr lang="en-US" b="0" i="0" dirty="0">
                <a:solidFill>
                  <a:srgbClr val="333333"/>
                </a:solidFill>
                <a:effectLst/>
                <a:latin typeface="Source Sans Pro" panose="020B0503030403020204" pitchFamily="34" charset="0"/>
              </a:rPr>
              <a:t>). The settlement is similar to the 1994 agreement between the FTC and Eli Lilly &amp; Co., discussed above. Merck agreed to offer its health-plan clients an “open formulary” option that allows patients unrestricted access to prescription drugs. (Of course, that does not mean that the clients will necessarily choose the open formulary, especially if the price differential is significant.) Formulary drugs would be selected by a Pharmacy and Therapeutics Committee that is independent of the parent firm. Like Eli Lilly &amp; Co., Merck agreed to a firewall, which would keep competitors' drug prices confidential and nonpublic. As yet, the FTC has not reached agreement with SmithKline Beecham in its investigation of that company's PBM, DPS (</a:t>
            </a:r>
            <a:r>
              <a:rPr lang="en-US" b="1" i="0" u="none" strike="noStrike" dirty="0">
                <a:solidFill>
                  <a:srgbClr val="000000"/>
                </a:solidFill>
                <a:effectLst/>
                <a:latin typeface="Source Sans Pro" panose="020B0503030403020204" pitchFamily="34" charset="0"/>
                <a:hlinkClick r:id="rId3"/>
              </a:rPr>
              <a:t>20</a:t>
            </a:r>
            <a:r>
              <a:rPr lang="en-US" b="0" i="0" dirty="0">
                <a:solidFill>
                  <a:srgbClr val="333333"/>
                </a:solidFill>
                <a:effectLst/>
                <a:latin typeface="Source Sans Pro" panose="020B0503030403020204" pitchFamily="34" charset="0"/>
              </a:rPr>
              <a:t>).</a:t>
            </a:r>
          </a:p>
          <a:p>
            <a:r>
              <a:rPr lang="en-US" dirty="0"/>
              <a:t>https://www.annualreviews.org/doi/10.1146/annurev.publhealth.20.1.361</a:t>
            </a:r>
          </a:p>
        </p:txBody>
      </p:sp>
      <p:sp>
        <p:nvSpPr>
          <p:cNvPr id="4" name="Slide Number Placeholder 3"/>
          <p:cNvSpPr>
            <a:spLocks noGrp="1"/>
          </p:cNvSpPr>
          <p:nvPr>
            <p:ph type="sldNum" sz="quarter" idx="5"/>
          </p:nvPr>
        </p:nvSpPr>
        <p:spPr/>
        <p:txBody>
          <a:bodyPr/>
          <a:lstStyle/>
          <a:p>
            <a:fld id="{CA3B711A-EE7D-F04C-AEB0-15B8FADE779C}" type="slidenum">
              <a:rPr lang="en-US" smtClean="0"/>
              <a:t>12</a:t>
            </a:fld>
            <a:endParaRPr lang="en-US"/>
          </a:p>
        </p:txBody>
      </p:sp>
    </p:spTree>
    <p:extLst>
      <p:ext uri="{BB962C8B-B14F-4D97-AF65-F5344CB8AC3E}">
        <p14:creationId xmlns:p14="http://schemas.microsoft.com/office/powerpoint/2010/main" val="2728682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B711A-EE7D-F04C-AEB0-15B8FADE779C}" type="slidenum">
              <a:rPr lang="en-US" smtClean="0"/>
              <a:t>25</a:t>
            </a:fld>
            <a:endParaRPr lang="en-US"/>
          </a:p>
        </p:txBody>
      </p:sp>
    </p:spTree>
    <p:extLst>
      <p:ext uri="{BB962C8B-B14F-4D97-AF65-F5344CB8AC3E}">
        <p14:creationId xmlns:p14="http://schemas.microsoft.com/office/powerpoint/2010/main" val="1285688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22C6A4E-B82E-4634-9F4D-A22CD0FE1B63}" type="slidenum">
              <a:rPr lang="en-US" smtClean="0"/>
              <a:t>36</a:t>
            </a:fld>
            <a:endParaRPr lang="en-US"/>
          </a:p>
        </p:txBody>
      </p:sp>
    </p:spTree>
    <p:extLst>
      <p:ext uri="{BB962C8B-B14F-4D97-AF65-F5344CB8AC3E}">
        <p14:creationId xmlns:p14="http://schemas.microsoft.com/office/powerpoint/2010/main" val="2271472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92756990-C3A7-1043-9CD4-A95AE963DA41}"/>
              </a:ext>
            </a:extLst>
          </p:cNvPr>
          <p:cNvPicPr>
            <a:picLocks noChangeAspect="1"/>
          </p:cNvPicPr>
          <p:nvPr userDrawn="1"/>
        </p:nvPicPr>
        <p:blipFill rotWithShape="1">
          <a:blip r:embed="rId2"/>
          <a:srcRect l="15633" t="1" r="11327" b="10224"/>
          <a:stretch/>
        </p:blipFill>
        <p:spPr>
          <a:xfrm>
            <a:off x="0" y="0"/>
            <a:ext cx="12192000" cy="6857999"/>
          </a:xfrm>
          <a:prstGeom prst="rect">
            <a:avLst/>
          </a:prstGeom>
        </p:spPr>
      </p:pic>
      <p:sp>
        <p:nvSpPr>
          <p:cNvPr id="2" name="Title 1"/>
          <p:cNvSpPr>
            <a:spLocks noGrp="1"/>
          </p:cNvSpPr>
          <p:nvPr>
            <p:ph type="ctrTitle"/>
          </p:nvPr>
        </p:nvSpPr>
        <p:spPr>
          <a:xfrm>
            <a:off x="4210090" y="1694125"/>
            <a:ext cx="7275327" cy="2387600"/>
          </a:xfrm>
        </p:spPr>
        <p:txBody>
          <a:bodyPr lIns="0" tIns="0" rIns="0" bIns="0" anchor="b">
            <a:noAutofit/>
          </a:bodyPr>
          <a:lstStyle>
            <a:lvl1pPr algn="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188771" y="5080000"/>
            <a:ext cx="6296646" cy="1016000"/>
          </a:xfrm>
        </p:spPr>
        <p:txBody>
          <a:bodyPr lIns="0" tIns="0" rIns="0" bIns="0">
            <a:noAutofit/>
          </a:bodyPr>
          <a:lstStyle>
            <a:lvl1pPr marL="0" indent="0" algn="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8" name="Graphic 4">
            <a:extLst>
              <a:ext uri="{FF2B5EF4-FFF2-40B4-BE49-F238E27FC236}">
                <a16:creationId xmlns:a16="http://schemas.microsoft.com/office/drawing/2014/main" id="{C6BCA625-8BD9-7E4C-A974-AD410187DF98}"/>
              </a:ext>
            </a:extLst>
          </p:cNvPr>
          <p:cNvGrpSpPr/>
          <p:nvPr userDrawn="1"/>
        </p:nvGrpSpPr>
        <p:grpSpPr>
          <a:xfrm>
            <a:off x="602643" y="914400"/>
            <a:ext cx="2195684" cy="1259224"/>
            <a:chOff x="1965198" y="4082734"/>
            <a:chExt cx="3443793" cy="1975014"/>
          </a:xfrm>
        </p:grpSpPr>
        <p:grpSp>
          <p:nvGrpSpPr>
            <p:cNvPr id="29" name="Graphic 4">
              <a:extLst>
                <a:ext uri="{FF2B5EF4-FFF2-40B4-BE49-F238E27FC236}">
                  <a16:creationId xmlns:a16="http://schemas.microsoft.com/office/drawing/2014/main" id="{D1BC19AF-226E-324F-A21F-DEE62B86D676}"/>
                </a:ext>
              </a:extLst>
            </p:cNvPr>
            <p:cNvGrpSpPr/>
            <p:nvPr/>
          </p:nvGrpSpPr>
          <p:grpSpPr>
            <a:xfrm>
              <a:off x="3241823" y="5786982"/>
              <a:ext cx="727464" cy="259871"/>
              <a:chOff x="3241823" y="5786982"/>
              <a:chExt cx="727464" cy="259871"/>
            </a:xfrm>
            <a:solidFill>
              <a:srgbClr val="0BAAD0"/>
            </a:solidFill>
          </p:grpSpPr>
          <p:sp>
            <p:nvSpPr>
              <p:cNvPr id="68" name="Freeform 67">
                <a:extLst>
                  <a:ext uri="{FF2B5EF4-FFF2-40B4-BE49-F238E27FC236}">
                    <a16:creationId xmlns:a16="http://schemas.microsoft.com/office/drawing/2014/main" id="{1F580732-B824-B649-A0AB-64BF8170C445}"/>
                  </a:ext>
                </a:extLst>
              </p:cNvPr>
              <p:cNvSpPr/>
              <p:nvPr/>
            </p:nvSpPr>
            <p:spPr>
              <a:xfrm>
                <a:off x="3241823" y="5786982"/>
                <a:ext cx="123754" cy="259871"/>
              </a:xfrm>
              <a:custGeom>
                <a:avLst/>
                <a:gdLst>
                  <a:gd name="connsiteX0" fmla="*/ 60249 w 123754"/>
                  <a:gd name="connsiteY0" fmla="*/ 32686 h 259871"/>
                  <a:gd name="connsiteX1" fmla="*/ 60249 w 123754"/>
                  <a:gd name="connsiteY1" fmla="*/ 32686 h 259871"/>
                  <a:gd name="connsiteX2" fmla="*/ 25239 w 123754"/>
                  <a:gd name="connsiteY2" fmla="*/ 259871 h 259871"/>
                  <a:gd name="connsiteX3" fmla="*/ 0 w 123754"/>
                  <a:gd name="connsiteY3" fmla="*/ 259871 h 259871"/>
                  <a:gd name="connsiteX4" fmla="*/ 50072 w 123754"/>
                  <a:gd name="connsiteY4" fmla="*/ 0 h 259871"/>
                  <a:gd name="connsiteX5" fmla="*/ 72461 w 123754"/>
                  <a:gd name="connsiteY5" fmla="*/ 0 h 259871"/>
                  <a:gd name="connsiteX6" fmla="*/ 123755 w 123754"/>
                  <a:gd name="connsiteY6" fmla="*/ 259871 h 259871"/>
                  <a:gd name="connsiteX7" fmla="*/ 98108 w 123754"/>
                  <a:gd name="connsiteY7" fmla="*/ 259871 h 259871"/>
                  <a:gd name="connsiteX8" fmla="*/ 60249 w 123754"/>
                  <a:gd name="connsiteY8" fmla="*/ 32686 h 25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54" h="259871">
                    <a:moveTo>
                      <a:pt x="60249" y="32686"/>
                    </a:moveTo>
                    <a:lnTo>
                      <a:pt x="60249" y="32686"/>
                    </a:lnTo>
                    <a:cubicBezTo>
                      <a:pt x="57806" y="50441"/>
                      <a:pt x="25239" y="259871"/>
                      <a:pt x="25239" y="259871"/>
                    </a:cubicBezTo>
                    <a:lnTo>
                      <a:pt x="0" y="259871"/>
                    </a:lnTo>
                    <a:lnTo>
                      <a:pt x="50072" y="0"/>
                    </a:lnTo>
                    <a:lnTo>
                      <a:pt x="72461" y="0"/>
                    </a:lnTo>
                    <a:lnTo>
                      <a:pt x="123755" y="259871"/>
                    </a:lnTo>
                    <a:lnTo>
                      <a:pt x="98108" y="259871"/>
                    </a:lnTo>
                    <a:cubicBezTo>
                      <a:pt x="98108" y="259871"/>
                      <a:pt x="62284" y="50441"/>
                      <a:pt x="60249" y="32686"/>
                    </a:cubicBezTo>
                    <a:close/>
                  </a:path>
                </a:pathLst>
              </a:custGeom>
              <a:solidFill>
                <a:srgbClr val="0BAAD0"/>
              </a:solidFill>
              <a:ln w="40677"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95A4461-E704-CF41-B2B9-FC5371ECCC1D}"/>
                  </a:ext>
                </a:extLst>
              </p:cNvPr>
              <p:cNvSpPr/>
              <p:nvPr/>
            </p:nvSpPr>
            <p:spPr>
              <a:xfrm>
                <a:off x="3552838" y="5786982"/>
                <a:ext cx="107064" cy="259871"/>
              </a:xfrm>
              <a:custGeom>
                <a:avLst/>
                <a:gdLst>
                  <a:gd name="connsiteX0" fmla="*/ 0 w 107064"/>
                  <a:gd name="connsiteY0" fmla="*/ 0 h 259871"/>
                  <a:gd name="connsiteX1" fmla="*/ 25647 w 107064"/>
                  <a:gd name="connsiteY1" fmla="*/ 0 h 259871"/>
                  <a:gd name="connsiteX2" fmla="*/ 107064 w 107064"/>
                  <a:gd name="connsiteY2" fmla="*/ 129935 h 259871"/>
                  <a:gd name="connsiteX3" fmla="*/ 28089 w 107064"/>
                  <a:gd name="connsiteY3" fmla="*/ 259871 h 259871"/>
                  <a:gd name="connsiteX4" fmla="*/ 0 w 107064"/>
                  <a:gd name="connsiteY4" fmla="*/ 259871 h 259871"/>
                  <a:gd name="connsiteX5" fmla="*/ 23611 w 107064"/>
                  <a:gd name="connsiteY5" fmla="*/ 238081 h 259871"/>
                  <a:gd name="connsiteX6" fmla="*/ 30532 w 107064"/>
                  <a:gd name="connsiteY6" fmla="*/ 238081 h 259871"/>
                  <a:gd name="connsiteX7" fmla="*/ 82232 w 107064"/>
                  <a:gd name="connsiteY7" fmla="*/ 129935 h 259871"/>
                  <a:gd name="connsiteX8" fmla="*/ 28089 w 107064"/>
                  <a:gd name="connsiteY8" fmla="*/ 23808 h 259871"/>
                  <a:gd name="connsiteX9" fmla="*/ 24018 w 107064"/>
                  <a:gd name="connsiteY9" fmla="*/ 23808 h 25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4" h="259871">
                    <a:moveTo>
                      <a:pt x="0" y="0"/>
                    </a:moveTo>
                    <a:lnTo>
                      <a:pt x="25647" y="0"/>
                    </a:lnTo>
                    <a:cubicBezTo>
                      <a:pt x="74497" y="0"/>
                      <a:pt x="107064" y="6456"/>
                      <a:pt x="107064" y="129935"/>
                    </a:cubicBezTo>
                    <a:cubicBezTo>
                      <a:pt x="107064" y="231624"/>
                      <a:pt x="91188" y="259871"/>
                      <a:pt x="28089" y="259871"/>
                    </a:cubicBezTo>
                    <a:lnTo>
                      <a:pt x="0" y="259871"/>
                    </a:lnTo>
                    <a:close/>
                    <a:moveTo>
                      <a:pt x="23611" y="238081"/>
                    </a:moveTo>
                    <a:lnTo>
                      <a:pt x="30532" y="238081"/>
                    </a:lnTo>
                    <a:cubicBezTo>
                      <a:pt x="76125" y="238081"/>
                      <a:pt x="82232" y="205395"/>
                      <a:pt x="82232" y="129935"/>
                    </a:cubicBezTo>
                    <a:cubicBezTo>
                      <a:pt x="81417" y="40756"/>
                      <a:pt x="73276" y="23808"/>
                      <a:pt x="28089" y="23808"/>
                    </a:cubicBezTo>
                    <a:lnTo>
                      <a:pt x="24018" y="23808"/>
                    </a:lnTo>
                    <a:close/>
                  </a:path>
                </a:pathLst>
              </a:custGeom>
              <a:solidFill>
                <a:srgbClr val="0BAAD0"/>
              </a:solidFill>
              <a:ln w="40677"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3ECDD49F-51B6-814C-8D93-F3B2CF521C94}"/>
                  </a:ext>
                </a:extLst>
              </p:cNvPr>
              <p:cNvSpPr/>
              <p:nvPr/>
            </p:nvSpPr>
            <p:spPr>
              <a:xfrm>
                <a:off x="3846755" y="5786982"/>
                <a:ext cx="122533" cy="259871"/>
              </a:xfrm>
              <a:custGeom>
                <a:avLst/>
                <a:gdLst>
                  <a:gd name="connsiteX0" fmla="*/ 72461 w 122533"/>
                  <a:gd name="connsiteY0" fmla="*/ 259871 h 259871"/>
                  <a:gd name="connsiteX1" fmla="*/ 51700 w 122533"/>
                  <a:gd name="connsiteY1" fmla="*/ 259871 h 259871"/>
                  <a:gd name="connsiteX2" fmla="*/ 0 w 122533"/>
                  <a:gd name="connsiteY2" fmla="*/ 0 h 259871"/>
                  <a:gd name="connsiteX3" fmla="*/ 24425 w 122533"/>
                  <a:gd name="connsiteY3" fmla="*/ 0 h 259871"/>
                  <a:gd name="connsiteX4" fmla="*/ 57806 w 122533"/>
                  <a:gd name="connsiteY4" fmla="*/ 189254 h 259871"/>
                  <a:gd name="connsiteX5" fmla="*/ 61877 w 122533"/>
                  <a:gd name="connsiteY5" fmla="*/ 224361 h 259871"/>
                  <a:gd name="connsiteX6" fmla="*/ 61877 w 122533"/>
                  <a:gd name="connsiteY6" fmla="*/ 224361 h 259871"/>
                  <a:gd name="connsiteX7" fmla="*/ 65134 w 122533"/>
                  <a:gd name="connsiteY7" fmla="*/ 189254 h 259871"/>
                  <a:gd name="connsiteX8" fmla="*/ 98515 w 122533"/>
                  <a:gd name="connsiteY8" fmla="*/ 0 h 259871"/>
                  <a:gd name="connsiteX9" fmla="*/ 122533 w 122533"/>
                  <a:gd name="connsiteY9" fmla="*/ 0 h 25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533" h="259871">
                    <a:moveTo>
                      <a:pt x="72461" y="259871"/>
                    </a:moveTo>
                    <a:lnTo>
                      <a:pt x="51700" y="259871"/>
                    </a:lnTo>
                    <a:lnTo>
                      <a:pt x="0" y="0"/>
                    </a:lnTo>
                    <a:lnTo>
                      <a:pt x="24425" y="0"/>
                    </a:lnTo>
                    <a:lnTo>
                      <a:pt x="57806" y="189254"/>
                    </a:lnTo>
                    <a:cubicBezTo>
                      <a:pt x="57806" y="196114"/>
                      <a:pt x="60656" y="212658"/>
                      <a:pt x="61877" y="224361"/>
                    </a:cubicBezTo>
                    <a:lnTo>
                      <a:pt x="61877" y="224361"/>
                    </a:lnTo>
                    <a:cubicBezTo>
                      <a:pt x="61877" y="212658"/>
                      <a:pt x="64320" y="195710"/>
                      <a:pt x="65134" y="189254"/>
                    </a:cubicBezTo>
                    <a:lnTo>
                      <a:pt x="98515" y="0"/>
                    </a:lnTo>
                    <a:lnTo>
                      <a:pt x="122533" y="0"/>
                    </a:lnTo>
                    <a:close/>
                  </a:path>
                </a:pathLst>
              </a:custGeom>
              <a:solidFill>
                <a:srgbClr val="0BAAD0"/>
              </a:solidFill>
              <a:ln w="40677" cap="flat">
                <a:noFill/>
                <a:prstDash val="solid"/>
                <a:miter/>
              </a:ln>
            </p:spPr>
            <p:txBody>
              <a:bodyPr rtlCol="0" anchor="ctr"/>
              <a:lstStyle/>
              <a:p>
                <a:endParaRPr lang="en-US"/>
              </a:p>
            </p:txBody>
          </p:sp>
        </p:grpSp>
        <p:sp>
          <p:nvSpPr>
            <p:cNvPr id="52" name="Freeform 51">
              <a:extLst>
                <a:ext uri="{FF2B5EF4-FFF2-40B4-BE49-F238E27FC236}">
                  <a16:creationId xmlns:a16="http://schemas.microsoft.com/office/drawing/2014/main" id="{21F5A46C-7932-3548-A869-508EE23A2919}"/>
                </a:ext>
              </a:extLst>
            </p:cNvPr>
            <p:cNvSpPr/>
            <p:nvPr/>
          </p:nvSpPr>
          <p:spPr>
            <a:xfrm>
              <a:off x="3255664" y="4872187"/>
              <a:ext cx="744969" cy="761454"/>
            </a:xfrm>
            <a:custGeom>
              <a:avLst/>
              <a:gdLst>
                <a:gd name="connsiteX0" fmla="*/ 371671 w 744969"/>
                <a:gd name="connsiteY0" fmla="*/ 0 h 761454"/>
                <a:gd name="connsiteX1" fmla="*/ 0 w 744969"/>
                <a:gd name="connsiteY1" fmla="*/ 761455 h 761454"/>
                <a:gd name="connsiteX2" fmla="*/ 744970 w 744969"/>
                <a:gd name="connsiteY2" fmla="*/ 761455 h 761454"/>
                <a:gd name="connsiteX3" fmla="*/ 325670 w 744969"/>
                <a:gd name="connsiteY3" fmla="*/ 252608 h 761454"/>
                <a:gd name="connsiteX4" fmla="*/ 529214 w 744969"/>
                <a:gd name="connsiteY4" fmla="*/ 673486 h 761454"/>
                <a:gd name="connsiteX5" fmla="*/ 120091 w 744969"/>
                <a:gd name="connsiteY5" fmla="*/ 673486 h 76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969" h="761454">
                  <a:moveTo>
                    <a:pt x="371671" y="0"/>
                  </a:moveTo>
                  <a:lnTo>
                    <a:pt x="0" y="761455"/>
                  </a:lnTo>
                  <a:lnTo>
                    <a:pt x="744970" y="761455"/>
                  </a:lnTo>
                  <a:close/>
                  <a:moveTo>
                    <a:pt x="325670" y="252608"/>
                  </a:moveTo>
                  <a:lnTo>
                    <a:pt x="529214" y="673486"/>
                  </a:lnTo>
                  <a:lnTo>
                    <a:pt x="120091" y="673486"/>
                  </a:lnTo>
                  <a:close/>
                </a:path>
              </a:pathLst>
            </a:custGeom>
            <a:solidFill>
              <a:srgbClr val="009C66"/>
            </a:solidFill>
            <a:ln w="40677"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78BCD18-9874-0E40-B70A-568017141FBD}"/>
                </a:ext>
              </a:extLst>
            </p:cNvPr>
            <p:cNvSpPr/>
            <p:nvPr/>
          </p:nvSpPr>
          <p:spPr>
            <a:xfrm>
              <a:off x="4161433" y="5794245"/>
              <a:ext cx="23611" cy="259871"/>
            </a:xfrm>
            <a:custGeom>
              <a:avLst/>
              <a:gdLst>
                <a:gd name="connsiteX0" fmla="*/ 0 w 23611"/>
                <a:gd name="connsiteY0" fmla="*/ 0 h 259871"/>
                <a:gd name="connsiteX1" fmla="*/ 23611 w 23611"/>
                <a:gd name="connsiteY1" fmla="*/ 0 h 259871"/>
                <a:gd name="connsiteX2" fmla="*/ 23611 w 23611"/>
                <a:gd name="connsiteY2" fmla="*/ 259871 h 259871"/>
                <a:gd name="connsiteX3" fmla="*/ 0 w 23611"/>
                <a:gd name="connsiteY3" fmla="*/ 259871 h 259871"/>
              </a:gdLst>
              <a:ahLst/>
              <a:cxnLst>
                <a:cxn ang="0">
                  <a:pos x="connsiteX0" y="connsiteY0"/>
                </a:cxn>
                <a:cxn ang="0">
                  <a:pos x="connsiteX1" y="connsiteY1"/>
                </a:cxn>
                <a:cxn ang="0">
                  <a:pos x="connsiteX2" y="connsiteY2"/>
                </a:cxn>
                <a:cxn ang="0">
                  <a:pos x="connsiteX3" y="connsiteY3"/>
                </a:cxn>
              </a:cxnLst>
              <a:rect l="l" t="t" r="r" b="b"/>
              <a:pathLst>
                <a:path w="23611" h="259871">
                  <a:moveTo>
                    <a:pt x="0" y="0"/>
                  </a:moveTo>
                  <a:lnTo>
                    <a:pt x="23611" y="0"/>
                  </a:lnTo>
                  <a:lnTo>
                    <a:pt x="23611" y="259871"/>
                  </a:lnTo>
                  <a:lnTo>
                    <a:pt x="0" y="259871"/>
                  </a:lnTo>
                  <a:close/>
                </a:path>
              </a:pathLst>
            </a:custGeom>
            <a:solidFill>
              <a:srgbClr val="0BAAD0"/>
            </a:solidFill>
            <a:ln w="40677" cap="flat">
              <a:noFill/>
              <a:prstDash val="solid"/>
              <a:miter/>
            </a:ln>
          </p:spPr>
          <p:txBody>
            <a:bodyPr rtlCol="0" anchor="ctr"/>
            <a:lstStyle/>
            <a:p>
              <a:endParaRPr lang="en-US"/>
            </a:p>
          </p:txBody>
        </p:sp>
        <p:grpSp>
          <p:nvGrpSpPr>
            <p:cNvPr id="54" name="Graphic 4">
              <a:extLst>
                <a:ext uri="{FF2B5EF4-FFF2-40B4-BE49-F238E27FC236}">
                  <a16:creationId xmlns:a16="http://schemas.microsoft.com/office/drawing/2014/main" id="{D743883C-BF04-0247-B39B-5E26B441F048}"/>
                </a:ext>
              </a:extLst>
            </p:cNvPr>
            <p:cNvGrpSpPr/>
            <p:nvPr/>
          </p:nvGrpSpPr>
          <p:grpSpPr>
            <a:xfrm>
              <a:off x="4374391" y="5790210"/>
              <a:ext cx="1018768" cy="267538"/>
              <a:chOff x="4374391" y="5790210"/>
              <a:chExt cx="1018768" cy="267538"/>
            </a:xfrm>
            <a:solidFill>
              <a:srgbClr val="0BAAD0"/>
            </a:solidFill>
          </p:grpSpPr>
          <p:sp>
            <p:nvSpPr>
              <p:cNvPr id="64" name="Freeform 63">
                <a:extLst>
                  <a:ext uri="{FF2B5EF4-FFF2-40B4-BE49-F238E27FC236}">
                    <a16:creationId xmlns:a16="http://schemas.microsoft.com/office/drawing/2014/main" id="{E06FDA64-83C0-CF4C-AE1D-D2455D8E9926}"/>
                  </a:ext>
                </a:extLst>
              </p:cNvPr>
              <p:cNvSpPr/>
              <p:nvPr/>
            </p:nvSpPr>
            <p:spPr>
              <a:xfrm>
                <a:off x="4374391" y="5790210"/>
                <a:ext cx="111371" cy="265926"/>
              </a:xfrm>
              <a:custGeom>
                <a:avLst/>
                <a:gdLst>
                  <a:gd name="connsiteX0" fmla="*/ 98464 w 111371"/>
                  <a:gd name="connsiteY0" fmla="*/ 45195 h 265926"/>
                  <a:gd name="connsiteX1" fmla="*/ 60605 w 111371"/>
                  <a:gd name="connsiteY1" fmla="*/ 24212 h 265926"/>
                  <a:gd name="connsiteX2" fmla="*/ 23560 w 111371"/>
                  <a:gd name="connsiteY2" fmla="*/ 64564 h 265926"/>
                  <a:gd name="connsiteX3" fmla="*/ 67526 w 111371"/>
                  <a:gd name="connsiteY3" fmla="*/ 124286 h 265926"/>
                  <a:gd name="connsiteX4" fmla="*/ 111084 w 111371"/>
                  <a:gd name="connsiteY4" fmla="*/ 192079 h 265926"/>
                  <a:gd name="connsiteX5" fmla="*/ 49186 w 111371"/>
                  <a:gd name="connsiteY5" fmla="*/ 265746 h 265926"/>
                  <a:gd name="connsiteX6" fmla="*/ 46764 w 111371"/>
                  <a:gd name="connsiteY6" fmla="*/ 265924 h 265926"/>
                  <a:gd name="connsiteX7" fmla="*/ 6056 w 111371"/>
                  <a:gd name="connsiteY7" fmla="*/ 252608 h 265926"/>
                  <a:gd name="connsiteX8" fmla="*/ 6056 w 111371"/>
                  <a:gd name="connsiteY8" fmla="*/ 222343 h 265926"/>
                  <a:gd name="connsiteX9" fmla="*/ 46764 w 111371"/>
                  <a:gd name="connsiteY9" fmla="*/ 243327 h 265926"/>
                  <a:gd name="connsiteX10" fmla="*/ 87872 w 111371"/>
                  <a:gd name="connsiteY10" fmla="*/ 203373 h 265926"/>
                  <a:gd name="connsiteX11" fmla="*/ 87473 w 111371"/>
                  <a:gd name="connsiteY11" fmla="*/ 197325 h 265926"/>
                  <a:gd name="connsiteX12" fmla="*/ 43915 w 111371"/>
                  <a:gd name="connsiteY12" fmla="*/ 138006 h 265926"/>
                  <a:gd name="connsiteX13" fmla="*/ 356 w 111371"/>
                  <a:gd name="connsiteY13" fmla="*/ 68599 h 265926"/>
                  <a:gd name="connsiteX14" fmla="*/ 56074 w 111371"/>
                  <a:gd name="connsiteY14" fmla="*/ 238 h 265926"/>
                  <a:gd name="connsiteX15" fmla="*/ 58977 w 111371"/>
                  <a:gd name="connsiteY15" fmla="*/ 0 h 265926"/>
                  <a:gd name="connsiteX16" fmla="*/ 99686 w 111371"/>
                  <a:gd name="connsiteY16" fmla="*/ 13720 h 26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371" h="265926">
                    <a:moveTo>
                      <a:pt x="98464" y="45195"/>
                    </a:moveTo>
                    <a:cubicBezTo>
                      <a:pt x="89842" y="32726"/>
                      <a:pt x="75839" y="24966"/>
                      <a:pt x="60605" y="24212"/>
                    </a:cubicBezTo>
                    <a:cubicBezTo>
                      <a:pt x="39563" y="26096"/>
                      <a:pt x="23475" y="43621"/>
                      <a:pt x="23560" y="64564"/>
                    </a:cubicBezTo>
                    <a:cubicBezTo>
                      <a:pt x="23560" y="94829"/>
                      <a:pt x="45543" y="108952"/>
                      <a:pt x="67526" y="124286"/>
                    </a:cubicBezTo>
                    <a:cubicBezTo>
                      <a:pt x="93172" y="137598"/>
                      <a:pt x="109757" y="163412"/>
                      <a:pt x="111084" y="192079"/>
                    </a:cubicBezTo>
                    <a:cubicBezTo>
                      <a:pt x="114516" y="229365"/>
                      <a:pt x="86801" y="262349"/>
                      <a:pt x="49186" y="265746"/>
                    </a:cubicBezTo>
                    <a:cubicBezTo>
                      <a:pt x="48381" y="265819"/>
                      <a:pt x="47574" y="265880"/>
                      <a:pt x="46764" y="265924"/>
                    </a:cubicBezTo>
                    <a:cubicBezTo>
                      <a:pt x="32089" y="266041"/>
                      <a:pt x="17780" y="261360"/>
                      <a:pt x="6056" y="252608"/>
                    </a:cubicBezTo>
                    <a:lnTo>
                      <a:pt x="6056" y="222343"/>
                    </a:lnTo>
                    <a:cubicBezTo>
                      <a:pt x="16184" y="234530"/>
                      <a:pt x="30884" y="242104"/>
                      <a:pt x="46764" y="243327"/>
                    </a:cubicBezTo>
                    <a:cubicBezTo>
                      <a:pt x="69248" y="243544"/>
                      <a:pt x="87652" y="225660"/>
                      <a:pt x="87872" y="203373"/>
                    </a:cubicBezTo>
                    <a:cubicBezTo>
                      <a:pt x="87892" y="201352"/>
                      <a:pt x="87758" y="199326"/>
                      <a:pt x="87473" y="197325"/>
                    </a:cubicBezTo>
                    <a:cubicBezTo>
                      <a:pt x="87473" y="167060"/>
                      <a:pt x="65897" y="153744"/>
                      <a:pt x="43915" y="138006"/>
                    </a:cubicBezTo>
                    <a:cubicBezTo>
                      <a:pt x="17776" y="124407"/>
                      <a:pt x="1109" y="97851"/>
                      <a:pt x="356" y="68599"/>
                    </a:cubicBezTo>
                    <a:cubicBezTo>
                      <a:pt x="-3303" y="34469"/>
                      <a:pt x="21643" y="3866"/>
                      <a:pt x="56074" y="238"/>
                    </a:cubicBezTo>
                    <a:cubicBezTo>
                      <a:pt x="57039" y="137"/>
                      <a:pt x="58008" y="56"/>
                      <a:pt x="58977" y="0"/>
                    </a:cubicBezTo>
                    <a:cubicBezTo>
                      <a:pt x="73705" y="-32"/>
                      <a:pt x="88027" y="4794"/>
                      <a:pt x="99686" y="13720"/>
                    </a:cubicBezTo>
                    <a:close/>
                  </a:path>
                </a:pathLst>
              </a:custGeom>
              <a:solidFill>
                <a:srgbClr val="0BAAD0"/>
              </a:solidFill>
              <a:ln w="40677"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59DA4585-FE81-E648-9740-1452C2DBE156}"/>
                  </a:ext>
                </a:extLst>
              </p:cNvPr>
              <p:cNvSpPr/>
              <p:nvPr/>
            </p:nvSpPr>
            <p:spPr>
              <a:xfrm>
                <a:off x="4673956" y="5791017"/>
                <a:ext cx="125789" cy="266731"/>
              </a:xfrm>
              <a:custGeom>
                <a:avLst/>
                <a:gdLst>
                  <a:gd name="connsiteX0" fmla="*/ 125790 w 125789"/>
                  <a:gd name="connsiteY0" fmla="*/ 133164 h 266731"/>
                  <a:gd name="connsiteX1" fmla="*/ 63098 w 125789"/>
                  <a:gd name="connsiteY1" fmla="*/ 266731 h 266731"/>
                  <a:gd name="connsiteX2" fmla="*/ 0 w 125789"/>
                  <a:gd name="connsiteY2" fmla="*/ 133164 h 266731"/>
                  <a:gd name="connsiteX3" fmla="*/ 63098 w 125789"/>
                  <a:gd name="connsiteY3" fmla="*/ 0 h 266731"/>
                  <a:gd name="connsiteX4" fmla="*/ 125790 w 125789"/>
                  <a:gd name="connsiteY4" fmla="*/ 133164 h 266731"/>
                  <a:gd name="connsiteX5" fmla="*/ 24832 w 125789"/>
                  <a:gd name="connsiteY5" fmla="*/ 133164 h 266731"/>
                  <a:gd name="connsiteX6" fmla="*/ 63098 w 125789"/>
                  <a:gd name="connsiteY6" fmla="*/ 243327 h 266731"/>
                  <a:gd name="connsiteX7" fmla="*/ 100143 w 125789"/>
                  <a:gd name="connsiteY7" fmla="*/ 133164 h 266731"/>
                  <a:gd name="connsiteX8" fmla="*/ 61877 w 125789"/>
                  <a:gd name="connsiteY8" fmla="*/ 23404 h 266731"/>
                  <a:gd name="connsiteX9" fmla="*/ 23611 w 125789"/>
                  <a:gd name="connsiteY9" fmla="*/ 133164 h 26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89" h="266731">
                    <a:moveTo>
                      <a:pt x="125790" y="133164"/>
                    </a:moveTo>
                    <a:cubicBezTo>
                      <a:pt x="125790" y="181990"/>
                      <a:pt x="122533" y="266731"/>
                      <a:pt x="63098" y="266731"/>
                    </a:cubicBezTo>
                    <a:cubicBezTo>
                      <a:pt x="3664" y="266731"/>
                      <a:pt x="0" y="194096"/>
                      <a:pt x="0" y="133164"/>
                    </a:cubicBezTo>
                    <a:cubicBezTo>
                      <a:pt x="0" y="72231"/>
                      <a:pt x="8549" y="0"/>
                      <a:pt x="63098" y="0"/>
                    </a:cubicBezTo>
                    <a:cubicBezTo>
                      <a:pt x="117648" y="0"/>
                      <a:pt x="125790" y="75863"/>
                      <a:pt x="125790" y="133164"/>
                    </a:cubicBezTo>
                    <a:moveTo>
                      <a:pt x="24832" y="133164"/>
                    </a:moveTo>
                    <a:cubicBezTo>
                      <a:pt x="24832" y="179166"/>
                      <a:pt x="24832" y="243327"/>
                      <a:pt x="63098" y="243327"/>
                    </a:cubicBezTo>
                    <a:cubicBezTo>
                      <a:pt x="101365" y="243327"/>
                      <a:pt x="100143" y="181183"/>
                      <a:pt x="100143" y="133164"/>
                    </a:cubicBezTo>
                    <a:cubicBezTo>
                      <a:pt x="100143" y="85144"/>
                      <a:pt x="100143" y="23404"/>
                      <a:pt x="61877" y="23404"/>
                    </a:cubicBezTo>
                    <a:cubicBezTo>
                      <a:pt x="23611" y="23404"/>
                      <a:pt x="23611" y="87565"/>
                      <a:pt x="23611" y="133164"/>
                    </a:cubicBezTo>
                  </a:path>
                </a:pathLst>
              </a:custGeom>
              <a:solidFill>
                <a:srgbClr val="0BAAD0"/>
              </a:solidFill>
              <a:ln w="40677"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7613524-4C74-0443-8847-D23E6475AABA}"/>
                  </a:ext>
                </a:extLst>
              </p:cNvPr>
              <p:cNvSpPr/>
              <p:nvPr/>
            </p:nvSpPr>
            <p:spPr>
              <a:xfrm>
                <a:off x="4988635" y="5794245"/>
                <a:ext cx="103807" cy="258660"/>
              </a:xfrm>
              <a:custGeom>
                <a:avLst/>
                <a:gdLst>
                  <a:gd name="connsiteX0" fmla="*/ 0 w 103807"/>
                  <a:gd name="connsiteY0" fmla="*/ 258660 h 258660"/>
                  <a:gd name="connsiteX1" fmla="*/ 0 w 103807"/>
                  <a:gd name="connsiteY1" fmla="*/ 0 h 258660"/>
                  <a:gd name="connsiteX2" fmla="*/ 25240 w 103807"/>
                  <a:gd name="connsiteY2" fmla="*/ 0 h 258660"/>
                  <a:gd name="connsiteX3" fmla="*/ 95259 w 103807"/>
                  <a:gd name="connsiteY3" fmla="*/ 66178 h 258660"/>
                  <a:gd name="connsiteX4" fmla="*/ 47222 w 103807"/>
                  <a:gd name="connsiteY4" fmla="*/ 133164 h 258660"/>
                  <a:gd name="connsiteX5" fmla="*/ 103807 w 103807"/>
                  <a:gd name="connsiteY5" fmla="*/ 258660 h 258660"/>
                  <a:gd name="connsiteX6" fmla="*/ 78568 w 103807"/>
                  <a:gd name="connsiteY6" fmla="*/ 258660 h 258660"/>
                  <a:gd name="connsiteX7" fmla="*/ 24425 w 103807"/>
                  <a:gd name="connsiteY7" fmla="*/ 131549 h 258660"/>
                  <a:gd name="connsiteX8" fmla="*/ 24425 w 103807"/>
                  <a:gd name="connsiteY8" fmla="*/ 131549 h 258660"/>
                  <a:gd name="connsiteX9" fmla="*/ 24425 w 103807"/>
                  <a:gd name="connsiteY9" fmla="*/ 258660 h 258660"/>
                  <a:gd name="connsiteX10" fmla="*/ 23611 w 103807"/>
                  <a:gd name="connsiteY10" fmla="*/ 111777 h 258660"/>
                  <a:gd name="connsiteX11" fmla="*/ 32160 w 103807"/>
                  <a:gd name="connsiteY11" fmla="*/ 111777 h 258660"/>
                  <a:gd name="connsiteX12" fmla="*/ 72869 w 103807"/>
                  <a:gd name="connsiteY12" fmla="*/ 66178 h 258660"/>
                  <a:gd name="connsiteX13" fmla="*/ 32160 w 103807"/>
                  <a:gd name="connsiteY13" fmla="*/ 20983 h 258660"/>
                  <a:gd name="connsiteX14" fmla="*/ 27275 w 103807"/>
                  <a:gd name="connsiteY14" fmla="*/ 20983 h 25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07" h="258660">
                    <a:moveTo>
                      <a:pt x="0" y="258660"/>
                    </a:moveTo>
                    <a:lnTo>
                      <a:pt x="0" y="0"/>
                    </a:lnTo>
                    <a:lnTo>
                      <a:pt x="25240" y="0"/>
                    </a:lnTo>
                    <a:cubicBezTo>
                      <a:pt x="61063" y="0"/>
                      <a:pt x="95259" y="2824"/>
                      <a:pt x="95259" y="66178"/>
                    </a:cubicBezTo>
                    <a:cubicBezTo>
                      <a:pt x="95259" y="99267"/>
                      <a:pt x="88338" y="131549"/>
                      <a:pt x="47222" y="133164"/>
                    </a:cubicBezTo>
                    <a:lnTo>
                      <a:pt x="103807" y="258660"/>
                    </a:lnTo>
                    <a:lnTo>
                      <a:pt x="78568" y="258660"/>
                    </a:lnTo>
                    <a:lnTo>
                      <a:pt x="24425" y="131549"/>
                    </a:lnTo>
                    <a:lnTo>
                      <a:pt x="24425" y="131549"/>
                    </a:lnTo>
                    <a:lnTo>
                      <a:pt x="24425" y="258660"/>
                    </a:lnTo>
                    <a:close/>
                    <a:moveTo>
                      <a:pt x="23611" y="111777"/>
                    </a:moveTo>
                    <a:lnTo>
                      <a:pt x="32160" y="111777"/>
                    </a:lnTo>
                    <a:cubicBezTo>
                      <a:pt x="65541" y="111777"/>
                      <a:pt x="72869" y="100074"/>
                      <a:pt x="72869" y="66178"/>
                    </a:cubicBezTo>
                    <a:cubicBezTo>
                      <a:pt x="72869" y="25826"/>
                      <a:pt x="60656" y="20983"/>
                      <a:pt x="32160" y="20983"/>
                    </a:cubicBezTo>
                    <a:lnTo>
                      <a:pt x="27275" y="20983"/>
                    </a:lnTo>
                    <a:close/>
                  </a:path>
                </a:pathLst>
              </a:custGeom>
              <a:solidFill>
                <a:srgbClr val="0BAAD0"/>
              </a:solidFill>
              <a:ln w="40677"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5098529-4676-9547-BCA6-FDEA928B352E}"/>
                  </a:ext>
                </a:extLst>
              </p:cNvPr>
              <p:cNvSpPr/>
              <p:nvPr/>
            </p:nvSpPr>
            <p:spPr>
              <a:xfrm>
                <a:off x="5279753" y="5790210"/>
                <a:ext cx="113406" cy="265929"/>
              </a:xfrm>
              <a:custGeom>
                <a:avLst/>
                <a:gdLst>
                  <a:gd name="connsiteX0" fmla="*/ 100500 w 113406"/>
                  <a:gd name="connsiteY0" fmla="*/ 45195 h 265929"/>
                  <a:gd name="connsiteX1" fmla="*/ 62641 w 113406"/>
                  <a:gd name="connsiteY1" fmla="*/ 24212 h 265929"/>
                  <a:gd name="connsiteX2" fmla="*/ 25954 w 113406"/>
                  <a:gd name="connsiteY2" fmla="*/ 63648 h 265929"/>
                  <a:gd name="connsiteX3" fmla="*/ 26003 w 113406"/>
                  <a:gd name="connsiteY3" fmla="*/ 64564 h 265929"/>
                  <a:gd name="connsiteX4" fmla="*/ 69561 w 113406"/>
                  <a:gd name="connsiteY4" fmla="*/ 124286 h 265929"/>
                  <a:gd name="connsiteX5" fmla="*/ 113119 w 113406"/>
                  <a:gd name="connsiteY5" fmla="*/ 192079 h 265929"/>
                  <a:gd name="connsiteX6" fmla="*/ 51222 w 113406"/>
                  <a:gd name="connsiteY6" fmla="*/ 265746 h 265929"/>
                  <a:gd name="connsiteX7" fmla="*/ 48800 w 113406"/>
                  <a:gd name="connsiteY7" fmla="*/ 265924 h 265929"/>
                  <a:gd name="connsiteX8" fmla="*/ 8091 w 113406"/>
                  <a:gd name="connsiteY8" fmla="*/ 252608 h 265929"/>
                  <a:gd name="connsiteX9" fmla="*/ 8091 w 113406"/>
                  <a:gd name="connsiteY9" fmla="*/ 222343 h 265929"/>
                  <a:gd name="connsiteX10" fmla="*/ 48800 w 113406"/>
                  <a:gd name="connsiteY10" fmla="*/ 243327 h 265929"/>
                  <a:gd name="connsiteX11" fmla="*/ 87848 w 113406"/>
                  <a:gd name="connsiteY11" fmla="*/ 201392 h 265929"/>
                  <a:gd name="connsiteX12" fmla="*/ 87473 w 113406"/>
                  <a:gd name="connsiteY12" fmla="*/ 197325 h 265929"/>
                  <a:gd name="connsiteX13" fmla="*/ 43915 w 113406"/>
                  <a:gd name="connsiteY13" fmla="*/ 138006 h 265929"/>
                  <a:gd name="connsiteX14" fmla="*/ 356 w 113406"/>
                  <a:gd name="connsiteY14" fmla="*/ 68599 h 265929"/>
                  <a:gd name="connsiteX15" fmla="*/ 56074 w 113406"/>
                  <a:gd name="connsiteY15" fmla="*/ 238 h 265929"/>
                  <a:gd name="connsiteX16" fmla="*/ 58977 w 113406"/>
                  <a:gd name="connsiteY16" fmla="*/ 0 h 265929"/>
                  <a:gd name="connsiteX17" fmla="*/ 99686 w 113406"/>
                  <a:gd name="connsiteY17" fmla="*/ 13720 h 26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406" h="265929">
                    <a:moveTo>
                      <a:pt x="100500" y="45195"/>
                    </a:moveTo>
                    <a:cubicBezTo>
                      <a:pt x="91792" y="32819"/>
                      <a:pt x="77837" y="25083"/>
                      <a:pt x="62641" y="24212"/>
                    </a:cubicBezTo>
                    <a:cubicBezTo>
                      <a:pt x="41525" y="25059"/>
                      <a:pt x="25099" y="42713"/>
                      <a:pt x="25954" y="63648"/>
                    </a:cubicBezTo>
                    <a:cubicBezTo>
                      <a:pt x="25966" y="63951"/>
                      <a:pt x="25983" y="64258"/>
                      <a:pt x="26003" y="64564"/>
                    </a:cubicBezTo>
                    <a:cubicBezTo>
                      <a:pt x="26003" y="94829"/>
                      <a:pt x="47578" y="108952"/>
                      <a:pt x="69561" y="124286"/>
                    </a:cubicBezTo>
                    <a:cubicBezTo>
                      <a:pt x="95208" y="137598"/>
                      <a:pt x="111792" y="163412"/>
                      <a:pt x="113119" y="192079"/>
                    </a:cubicBezTo>
                    <a:cubicBezTo>
                      <a:pt x="116551" y="229365"/>
                      <a:pt x="88837" y="262349"/>
                      <a:pt x="51222" y="265746"/>
                    </a:cubicBezTo>
                    <a:cubicBezTo>
                      <a:pt x="50416" y="265819"/>
                      <a:pt x="49610" y="265880"/>
                      <a:pt x="48800" y="265924"/>
                    </a:cubicBezTo>
                    <a:cubicBezTo>
                      <a:pt x="34112" y="266102"/>
                      <a:pt x="19787" y="261417"/>
                      <a:pt x="8091" y="252608"/>
                    </a:cubicBezTo>
                    <a:lnTo>
                      <a:pt x="8091" y="222343"/>
                    </a:lnTo>
                    <a:cubicBezTo>
                      <a:pt x="18219" y="234530"/>
                      <a:pt x="32919" y="242104"/>
                      <a:pt x="48800" y="243327"/>
                    </a:cubicBezTo>
                    <a:cubicBezTo>
                      <a:pt x="71263" y="242435"/>
                      <a:pt x="88747" y="223659"/>
                      <a:pt x="87848" y="201392"/>
                    </a:cubicBezTo>
                    <a:cubicBezTo>
                      <a:pt x="87790" y="200028"/>
                      <a:pt x="87668" y="198672"/>
                      <a:pt x="87473" y="197325"/>
                    </a:cubicBezTo>
                    <a:cubicBezTo>
                      <a:pt x="87473" y="167060"/>
                      <a:pt x="65490" y="153744"/>
                      <a:pt x="43915" y="138006"/>
                    </a:cubicBezTo>
                    <a:cubicBezTo>
                      <a:pt x="17776" y="124407"/>
                      <a:pt x="1109" y="97851"/>
                      <a:pt x="356" y="68599"/>
                    </a:cubicBezTo>
                    <a:cubicBezTo>
                      <a:pt x="-3303" y="34469"/>
                      <a:pt x="21643" y="3866"/>
                      <a:pt x="56074" y="238"/>
                    </a:cubicBezTo>
                    <a:cubicBezTo>
                      <a:pt x="57039" y="137"/>
                      <a:pt x="58008" y="56"/>
                      <a:pt x="58977" y="0"/>
                    </a:cubicBezTo>
                    <a:cubicBezTo>
                      <a:pt x="73705" y="-32"/>
                      <a:pt x="88027" y="4794"/>
                      <a:pt x="99686" y="13720"/>
                    </a:cubicBezTo>
                    <a:close/>
                  </a:path>
                </a:pathLst>
              </a:custGeom>
              <a:solidFill>
                <a:srgbClr val="0BAAD0"/>
              </a:solidFill>
              <a:ln w="40677" cap="flat">
                <a:noFill/>
                <a:prstDash val="solid"/>
                <a:miter/>
              </a:ln>
            </p:spPr>
            <p:txBody>
              <a:bodyPr rtlCol="0" anchor="ctr"/>
              <a:lstStyle/>
              <a:p>
                <a:endParaRPr lang="en-US"/>
              </a:p>
            </p:txBody>
          </p:sp>
        </p:grpSp>
        <p:sp>
          <p:nvSpPr>
            <p:cNvPr id="55" name="Freeform 54">
              <a:extLst>
                <a:ext uri="{FF2B5EF4-FFF2-40B4-BE49-F238E27FC236}">
                  <a16:creationId xmlns:a16="http://schemas.microsoft.com/office/drawing/2014/main" id="{21599707-B4CA-C747-A8E9-6BFB41BEF637}"/>
                </a:ext>
              </a:extLst>
            </p:cNvPr>
            <p:cNvSpPr/>
            <p:nvPr/>
          </p:nvSpPr>
          <p:spPr>
            <a:xfrm>
              <a:off x="1965198" y="4082889"/>
              <a:ext cx="608188" cy="691644"/>
            </a:xfrm>
            <a:custGeom>
              <a:avLst/>
              <a:gdLst>
                <a:gd name="connsiteX0" fmla="*/ 0 w 608188"/>
                <a:gd name="connsiteY0" fmla="*/ 0 h 691644"/>
                <a:gd name="connsiteX1" fmla="*/ 0 w 608188"/>
                <a:gd name="connsiteY1" fmla="*/ 130339 h 691644"/>
                <a:gd name="connsiteX2" fmla="*/ 223491 w 608188"/>
                <a:gd name="connsiteY2" fmla="*/ 130339 h 691644"/>
                <a:gd name="connsiteX3" fmla="*/ 223491 w 608188"/>
                <a:gd name="connsiteY3" fmla="*/ 691645 h 691644"/>
                <a:gd name="connsiteX4" fmla="*/ 385105 w 608188"/>
                <a:gd name="connsiteY4" fmla="*/ 691645 h 691644"/>
                <a:gd name="connsiteX5" fmla="*/ 385105 w 608188"/>
                <a:gd name="connsiteY5" fmla="*/ 130339 h 691644"/>
                <a:gd name="connsiteX6" fmla="*/ 608188 w 608188"/>
                <a:gd name="connsiteY6" fmla="*/ 130339 h 691644"/>
                <a:gd name="connsiteX7" fmla="*/ 608188 w 608188"/>
                <a:gd name="connsiteY7" fmla="*/ 0 h 691644"/>
                <a:gd name="connsiteX8" fmla="*/ 0 w 608188"/>
                <a:gd name="connsiteY8" fmla="*/ 0 h 69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188" h="691644">
                  <a:moveTo>
                    <a:pt x="0" y="0"/>
                  </a:moveTo>
                  <a:lnTo>
                    <a:pt x="0" y="130339"/>
                  </a:lnTo>
                  <a:lnTo>
                    <a:pt x="223491" y="130339"/>
                  </a:lnTo>
                  <a:lnTo>
                    <a:pt x="223491" y="691645"/>
                  </a:lnTo>
                  <a:lnTo>
                    <a:pt x="385105" y="691645"/>
                  </a:lnTo>
                  <a:lnTo>
                    <a:pt x="385105" y="130339"/>
                  </a:lnTo>
                  <a:lnTo>
                    <a:pt x="608188" y="130339"/>
                  </a:lnTo>
                  <a:lnTo>
                    <a:pt x="608188" y="0"/>
                  </a:lnTo>
                  <a:lnTo>
                    <a:pt x="0" y="0"/>
                  </a:lnTo>
                  <a:close/>
                </a:path>
              </a:pathLst>
            </a:custGeom>
            <a:solidFill>
              <a:srgbClr val="636466"/>
            </a:solidFill>
            <a:ln w="40677"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8DE11E7-6D0D-D34F-8E96-6640C11B35E9}"/>
                </a:ext>
              </a:extLst>
            </p:cNvPr>
            <p:cNvSpPr/>
            <p:nvPr/>
          </p:nvSpPr>
          <p:spPr>
            <a:xfrm>
              <a:off x="2686963" y="4082889"/>
              <a:ext cx="640348" cy="691644"/>
            </a:xfrm>
            <a:custGeom>
              <a:avLst/>
              <a:gdLst>
                <a:gd name="connsiteX0" fmla="*/ 478735 w 640348"/>
                <a:gd name="connsiteY0" fmla="*/ 0 h 691644"/>
                <a:gd name="connsiteX1" fmla="*/ 478735 w 640348"/>
                <a:gd name="connsiteY1" fmla="*/ 272784 h 691644"/>
                <a:gd name="connsiteX2" fmla="*/ 161614 w 640348"/>
                <a:gd name="connsiteY2" fmla="*/ 272784 h 691644"/>
                <a:gd name="connsiteX3" fmla="*/ 161614 w 640348"/>
                <a:gd name="connsiteY3" fmla="*/ 0 h 691644"/>
                <a:gd name="connsiteX4" fmla="*/ 0 w 640348"/>
                <a:gd name="connsiteY4" fmla="*/ 0 h 691644"/>
                <a:gd name="connsiteX5" fmla="*/ 0 w 640348"/>
                <a:gd name="connsiteY5" fmla="*/ 691645 h 691644"/>
                <a:gd name="connsiteX6" fmla="*/ 161614 w 640348"/>
                <a:gd name="connsiteY6" fmla="*/ 691645 h 691644"/>
                <a:gd name="connsiteX7" fmla="*/ 161614 w 640348"/>
                <a:gd name="connsiteY7" fmla="*/ 408369 h 691644"/>
                <a:gd name="connsiteX8" fmla="*/ 478735 w 640348"/>
                <a:gd name="connsiteY8" fmla="*/ 408369 h 691644"/>
                <a:gd name="connsiteX9" fmla="*/ 478735 w 640348"/>
                <a:gd name="connsiteY9" fmla="*/ 691645 h 691644"/>
                <a:gd name="connsiteX10" fmla="*/ 640348 w 640348"/>
                <a:gd name="connsiteY10" fmla="*/ 691645 h 691644"/>
                <a:gd name="connsiteX11" fmla="*/ 640348 w 640348"/>
                <a:gd name="connsiteY11" fmla="*/ 0 h 691644"/>
                <a:gd name="connsiteX12" fmla="*/ 478735 w 640348"/>
                <a:gd name="connsiteY12" fmla="*/ 0 h 69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0348" h="691644">
                  <a:moveTo>
                    <a:pt x="478735" y="0"/>
                  </a:moveTo>
                  <a:lnTo>
                    <a:pt x="478735" y="272784"/>
                  </a:lnTo>
                  <a:lnTo>
                    <a:pt x="161614" y="272784"/>
                  </a:lnTo>
                  <a:lnTo>
                    <a:pt x="161614" y="0"/>
                  </a:lnTo>
                  <a:lnTo>
                    <a:pt x="0" y="0"/>
                  </a:lnTo>
                  <a:lnTo>
                    <a:pt x="0" y="691645"/>
                  </a:lnTo>
                  <a:lnTo>
                    <a:pt x="161614" y="691645"/>
                  </a:lnTo>
                  <a:lnTo>
                    <a:pt x="161614" y="408369"/>
                  </a:lnTo>
                  <a:lnTo>
                    <a:pt x="478735" y="408369"/>
                  </a:lnTo>
                  <a:lnTo>
                    <a:pt x="478735" y="691645"/>
                  </a:lnTo>
                  <a:lnTo>
                    <a:pt x="640348" y="691645"/>
                  </a:lnTo>
                  <a:lnTo>
                    <a:pt x="640348" y="0"/>
                  </a:lnTo>
                  <a:lnTo>
                    <a:pt x="478735" y="0"/>
                  </a:lnTo>
                  <a:close/>
                </a:path>
              </a:pathLst>
            </a:custGeom>
            <a:solidFill>
              <a:srgbClr val="636466"/>
            </a:solidFill>
            <a:ln w="40677"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2C3C5E06-2697-4040-AEE3-B143D5815032}"/>
                </a:ext>
              </a:extLst>
            </p:cNvPr>
            <p:cNvSpPr/>
            <p:nvPr/>
          </p:nvSpPr>
          <p:spPr>
            <a:xfrm>
              <a:off x="4867730" y="4082889"/>
              <a:ext cx="540204" cy="691644"/>
            </a:xfrm>
            <a:custGeom>
              <a:avLst/>
              <a:gdLst>
                <a:gd name="connsiteX0" fmla="*/ 13027 w 540204"/>
                <a:gd name="connsiteY0" fmla="*/ 0 h 691644"/>
                <a:gd name="connsiteX1" fmla="*/ 13027 w 540204"/>
                <a:gd name="connsiteY1" fmla="*/ 128725 h 691644"/>
                <a:gd name="connsiteX2" fmla="*/ 379812 w 540204"/>
                <a:gd name="connsiteY2" fmla="*/ 128725 h 691644"/>
                <a:gd name="connsiteX3" fmla="*/ 379812 w 540204"/>
                <a:gd name="connsiteY3" fmla="*/ 278837 h 691644"/>
                <a:gd name="connsiteX4" fmla="*/ 55771 w 540204"/>
                <a:gd name="connsiteY4" fmla="*/ 278837 h 691644"/>
                <a:gd name="connsiteX5" fmla="*/ 55771 w 540204"/>
                <a:gd name="connsiteY5" fmla="*/ 403123 h 691644"/>
                <a:gd name="connsiteX6" fmla="*/ 379812 w 540204"/>
                <a:gd name="connsiteY6" fmla="*/ 403123 h 691644"/>
                <a:gd name="connsiteX7" fmla="*/ 379812 w 540204"/>
                <a:gd name="connsiteY7" fmla="*/ 563323 h 691644"/>
                <a:gd name="connsiteX8" fmla="*/ 0 w 540204"/>
                <a:gd name="connsiteY8" fmla="*/ 563323 h 691644"/>
                <a:gd name="connsiteX9" fmla="*/ 0 w 540204"/>
                <a:gd name="connsiteY9" fmla="*/ 691645 h 691644"/>
                <a:gd name="connsiteX10" fmla="*/ 540205 w 540204"/>
                <a:gd name="connsiteY10" fmla="*/ 691645 h 691644"/>
                <a:gd name="connsiteX11" fmla="*/ 540205 w 540204"/>
                <a:gd name="connsiteY11" fmla="*/ 0 h 691644"/>
                <a:gd name="connsiteX12" fmla="*/ 13027 w 540204"/>
                <a:gd name="connsiteY12" fmla="*/ 0 h 69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0204" h="691644">
                  <a:moveTo>
                    <a:pt x="13027" y="0"/>
                  </a:moveTo>
                  <a:lnTo>
                    <a:pt x="13027" y="128725"/>
                  </a:lnTo>
                  <a:lnTo>
                    <a:pt x="379812" y="128725"/>
                  </a:lnTo>
                  <a:lnTo>
                    <a:pt x="379812" y="278837"/>
                  </a:lnTo>
                  <a:lnTo>
                    <a:pt x="55771" y="278837"/>
                  </a:lnTo>
                  <a:lnTo>
                    <a:pt x="55771" y="403123"/>
                  </a:lnTo>
                  <a:lnTo>
                    <a:pt x="379812" y="403123"/>
                  </a:lnTo>
                  <a:lnTo>
                    <a:pt x="379812" y="563323"/>
                  </a:lnTo>
                  <a:lnTo>
                    <a:pt x="0" y="563323"/>
                  </a:lnTo>
                  <a:lnTo>
                    <a:pt x="0" y="691645"/>
                  </a:lnTo>
                  <a:lnTo>
                    <a:pt x="540205" y="691645"/>
                  </a:lnTo>
                  <a:lnTo>
                    <a:pt x="540205" y="0"/>
                  </a:lnTo>
                  <a:lnTo>
                    <a:pt x="13027" y="0"/>
                  </a:lnTo>
                  <a:close/>
                </a:path>
              </a:pathLst>
            </a:custGeom>
            <a:solidFill>
              <a:srgbClr val="636466"/>
            </a:solidFill>
            <a:ln w="40677"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1B734D9-D52F-584A-B25B-B37828728809}"/>
                </a:ext>
              </a:extLst>
            </p:cNvPr>
            <p:cNvSpPr/>
            <p:nvPr/>
          </p:nvSpPr>
          <p:spPr>
            <a:xfrm>
              <a:off x="4199293" y="4082889"/>
              <a:ext cx="540612" cy="691644"/>
            </a:xfrm>
            <a:custGeom>
              <a:avLst/>
              <a:gdLst>
                <a:gd name="connsiteX0" fmla="*/ 13027 w 540612"/>
                <a:gd name="connsiteY0" fmla="*/ 0 h 691644"/>
                <a:gd name="connsiteX1" fmla="*/ 13027 w 540612"/>
                <a:gd name="connsiteY1" fmla="*/ 128322 h 691644"/>
                <a:gd name="connsiteX2" fmla="*/ 379812 w 540612"/>
                <a:gd name="connsiteY2" fmla="*/ 128322 h 691644"/>
                <a:gd name="connsiteX3" fmla="*/ 379812 w 540612"/>
                <a:gd name="connsiteY3" fmla="*/ 278837 h 691644"/>
                <a:gd name="connsiteX4" fmla="*/ 55771 w 540612"/>
                <a:gd name="connsiteY4" fmla="*/ 278837 h 691644"/>
                <a:gd name="connsiteX5" fmla="*/ 55771 w 540612"/>
                <a:gd name="connsiteY5" fmla="*/ 403123 h 691644"/>
                <a:gd name="connsiteX6" fmla="*/ 379812 w 540612"/>
                <a:gd name="connsiteY6" fmla="*/ 403123 h 691644"/>
                <a:gd name="connsiteX7" fmla="*/ 379812 w 540612"/>
                <a:gd name="connsiteY7" fmla="*/ 563323 h 691644"/>
                <a:gd name="connsiteX8" fmla="*/ 0 w 540612"/>
                <a:gd name="connsiteY8" fmla="*/ 563323 h 691644"/>
                <a:gd name="connsiteX9" fmla="*/ 0 w 540612"/>
                <a:gd name="connsiteY9" fmla="*/ 691645 h 691644"/>
                <a:gd name="connsiteX10" fmla="*/ 540612 w 540612"/>
                <a:gd name="connsiteY10" fmla="*/ 691645 h 691644"/>
                <a:gd name="connsiteX11" fmla="*/ 540612 w 540612"/>
                <a:gd name="connsiteY11" fmla="*/ 0 h 691644"/>
                <a:gd name="connsiteX12" fmla="*/ 13027 w 540612"/>
                <a:gd name="connsiteY12" fmla="*/ 0 h 69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0612" h="691644">
                  <a:moveTo>
                    <a:pt x="13027" y="0"/>
                  </a:moveTo>
                  <a:lnTo>
                    <a:pt x="13027" y="128322"/>
                  </a:lnTo>
                  <a:lnTo>
                    <a:pt x="379812" y="128322"/>
                  </a:lnTo>
                  <a:lnTo>
                    <a:pt x="379812" y="278837"/>
                  </a:lnTo>
                  <a:lnTo>
                    <a:pt x="55771" y="278837"/>
                  </a:lnTo>
                  <a:lnTo>
                    <a:pt x="55771" y="403123"/>
                  </a:lnTo>
                  <a:lnTo>
                    <a:pt x="379812" y="403123"/>
                  </a:lnTo>
                  <a:lnTo>
                    <a:pt x="379812" y="563323"/>
                  </a:lnTo>
                  <a:lnTo>
                    <a:pt x="0" y="563323"/>
                  </a:lnTo>
                  <a:lnTo>
                    <a:pt x="0" y="691645"/>
                  </a:lnTo>
                  <a:lnTo>
                    <a:pt x="540612" y="691645"/>
                  </a:lnTo>
                  <a:lnTo>
                    <a:pt x="540612" y="0"/>
                  </a:lnTo>
                  <a:lnTo>
                    <a:pt x="13027" y="0"/>
                  </a:lnTo>
                  <a:close/>
                </a:path>
              </a:pathLst>
            </a:custGeom>
            <a:solidFill>
              <a:srgbClr val="636466"/>
            </a:solidFill>
            <a:ln w="40677"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EFE7D799-A0A0-FC4B-B78B-1042468C04FC}"/>
                </a:ext>
              </a:extLst>
            </p:cNvPr>
            <p:cNvSpPr/>
            <p:nvPr/>
          </p:nvSpPr>
          <p:spPr>
            <a:xfrm>
              <a:off x="3464500" y="4082734"/>
              <a:ext cx="606642" cy="692203"/>
            </a:xfrm>
            <a:custGeom>
              <a:avLst/>
              <a:gdLst>
                <a:gd name="connsiteX0" fmla="*/ 464487 w 606642"/>
                <a:gd name="connsiteY0" fmla="*/ 30823 h 692203"/>
                <a:gd name="connsiteX1" fmla="*/ 569515 w 606642"/>
                <a:gd name="connsiteY1" fmla="*/ 117984 h 692203"/>
                <a:gd name="connsiteX2" fmla="*/ 606560 w 606642"/>
                <a:gd name="connsiteY2" fmla="*/ 251148 h 692203"/>
                <a:gd name="connsiteX3" fmla="*/ 569515 w 606642"/>
                <a:gd name="connsiteY3" fmla="*/ 384312 h 692203"/>
                <a:gd name="connsiteX4" fmla="*/ 464487 w 606642"/>
                <a:gd name="connsiteY4" fmla="*/ 471070 h 692203"/>
                <a:gd name="connsiteX5" fmla="*/ 301652 w 606642"/>
                <a:gd name="connsiteY5" fmla="*/ 501335 h 692203"/>
                <a:gd name="connsiteX6" fmla="*/ 162835 w 606642"/>
                <a:gd name="connsiteY6" fmla="*/ 501335 h 692203"/>
                <a:gd name="connsiteX7" fmla="*/ 162835 w 606642"/>
                <a:gd name="connsiteY7" fmla="*/ 692203 h 692203"/>
                <a:gd name="connsiteX8" fmla="*/ 0 w 606642"/>
                <a:gd name="connsiteY8" fmla="*/ 692203 h 692203"/>
                <a:gd name="connsiteX9" fmla="*/ 0 w 606642"/>
                <a:gd name="connsiteY9" fmla="*/ 155 h 692203"/>
                <a:gd name="connsiteX10" fmla="*/ 302059 w 606642"/>
                <a:gd name="connsiteY10" fmla="*/ 155 h 692203"/>
                <a:gd name="connsiteX11" fmla="*/ 464894 w 606642"/>
                <a:gd name="connsiteY11" fmla="*/ 30823 h 692203"/>
                <a:gd name="connsiteX12" fmla="*/ 405052 w 606642"/>
                <a:gd name="connsiteY12" fmla="*/ 339521 h 692203"/>
                <a:gd name="connsiteX13" fmla="*/ 443318 w 606642"/>
                <a:gd name="connsiteY13" fmla="*/ 251148 h 692203"/>
                <a:gd name="connsiteX14" fmla="*/ 405052 w 606642"/>
                <a:gd name="connsiteY14" fmla="*/ 161565 h 692203"/>
                <a:gd name="connsiteX15" fmla="*/ 294324 w 606642"/>
                <a:gd name="connsiteY15" fmla="*/ 130494 h 692203"/>
                <a:gd name="connsiteX16" fmla="*/ 162835 w 606642"/>
                <a:gd name="connsiteY16" fmla="*/ 130494 h 692203"/>
                <a:gd name="connsiteX17" fmla="*/ 162835 w 606642"/>
                <a:gd name="connsiteY17" fmla="*/ 372610 h 692203"/>
                <a:gd name="connsiteX18" fmla="*/ 294324 w 606642"/>
                <a:gd name="connsiteY18" fmla="*/ 372610 h 692203"/>
                <a:gd name="connsiteX19" fmla="*/ 405052 w 606642"/>
                <a:gd name="connsiteY19" fmla="*/ 341135 h 69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642" h="692203">
                  <a:moveTo>
                    <a:pt x="464487" y="30823"/>
                  </a:moveTo>
                  <a:cubicBezTo>
                    <a:pt x="507402" y="48972"/>
                    <a:pt x="543946" y="79298"/>
                    <a:pt x="569515" y="117984"/>
                  </a:cubicBezTo>
                  <a:cubicBezTo>
                    <a:pt x="594913" y="157748"/>
                    <a:pt x="607810" y="204101"/>
                    <a:pt x="606560" y="251148"/>
                  </a:cubicBezTo>
                  <a:cubicBezTo>
                    <a:pt x="607712" y="298184"/>
                    <a:pt x="594824" y="344509"/>
                    <a:pt x="569515" y="384312"/>
                  </a:cubicBezTo>
                  <a:cubicBezTo>
                    <a:pt x="543921" y="422881"/>
                    <a:pt x="507373" y="453073"/>
                    <a:pt x="464487" y="471070"/>
                  </a:cubicBezTo>
                  <a:cubicBezTo>
                    <a:pt x="412994" y="492518"/>
                    <a:pt x="357484" y="502836"/>
                    <a:pt x="301652" y="501335"/>
                  </a:cubicBezTo>
                  <a:lnTo>
                    <a:pt x="162835" y="501335"/>
                  </a:lnTo>
                  <a:lnTo>
                    <a:pt x="162835" y="692203"/>
                  </a:lnTo>
                  <a:lnTo>
                    <a:pt x="0" y="692203"/>
                  </a:lnTo>
                  <a:lnTo>
                    <a:pt x="0" y="155"/>
                  </a:lnTo>
                  <a:lnTo>
                    <a:pt x="302059" y="155"/>
                  </a:lnTo>
                  <a:cubicBezTo>
                    <a:pt x="357936" y="-1421"/>
                    <a:pt x="413495" y="9043"/>
                    <a:pt x="464894" y="30823"/>
                  </a:cubicBezTo>
                  <a:moveTo>
                    <a:pt x="405052" y="339521"/>
                  </a:moveTo>
                  <a:cubicBezTo>
                    <a:pt x="431044" y="317615"/>
                    <a:pt x="445203" y="284916"/>
                    <a:pt x="443318" y="251148"/>
                  </a:cubicBezTo>
                  <a:cubicBezTo>
                    <a:pt x="445211" y="217031"/>
                    <a:pt x="431085" y="183961"/>
                    <a:pt x="405052" y="161565"/>
                  </a:cubicBezTo>
                  <a:cubicBezTo>
                    <a:pt x="372904" y="138775"/>
                    <a:pt x="333754" y="127790"/>
                    <a:pt x="294324" y="130494"/>
                  </a:cubicBezTo>
                  <a:lnTo>
                    <a:pt x="162835" y="130494"/>
                  </a:lnTo>
                  <a:lnTo>
                    <a:pt x="162835" y="372610"/>
                  </a:lnTo>
                  <a:lnTo>
                    <a:pt x="294324" y="372610"/>
                  </a:lnTo>
                  <a:cubicBezTo>
                    <a:pt x="333824" y="375405"/>
                    <a:pt x="373051" y="364255"/>
                    <a:pt x="405052" y="341135"/>
                  </a:cubicBezTo>
                </a:path>
              </a:pathLst>
            </a:custGeom>
            <a:solidFill>
              <a:srgbClr val="636466"/>
            </a:solidFill>
            <a:ln w="40677"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8822A3-C312-1E48-B7CC-0E56951CBC55}"/>
                </a:ext>
              </a:extLst>
            </p:cNvPr>
            <p:cNvSpPr/>
            <p:nvPr/>
          </p:nvSpPr>
          <p:spPr>
            <a:xfrm>
              <a:off x="3999413" y="4976297"/>
              <a:ext cx="579285" cy="657345"/>
            </a:xfrm>
            <a:custGeom>
              <a:avLst/>
              <a:gdLst>
                <a:gd name="connsiteX0" fmla="*/ 176269 w 579285"/>
                <a:gd name="connsiteY0" fmla="*/ 657345 h 657345"/>
                <a:gd name="connsiteX1" fmla="*/ 0 w 579285"/>
                <a:gd name="connsiteY1" fmla="*/ 657345 h 657345"/>
                <a:gd name="connsiteX2" fmla="*/ 411158 w 579285"/>
                <a:gd name="connsiteY2" fmla="*/ 0 h 657345"/>
                <a:gd name="connsiteX3" fmla="*/ 579285 w 579285"/>
                <a:gd name="connsiteY3" fmla="*/ 0 h 657345"/>
                <a:gd name="connsiteX4" fmla="*/ 176269 w 579285"/>
                <a:gd name="connsiteY4" fmla="*/ 657345 h 65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285" h="657345">
                  <a:moveTo>
                    <a:pt x="176269" y="657345"/>
                  </a:moveTo>
                  <a:lnTo>
                    <a:pt x="0" y="657345"/>
                  </a:lnTo>
                  <a:lnTo>
                    <a:pt x="411158" y="0"/>
                  </a:lnTo>
                  <a:lnTo>
                    <a:pt x="579285" y="0"/>
                  </a:lnTo>
                  <a:lnTo>
                    <a:pt x="176269" y="657345"/>
                  </a:lnTo>
                  <a:close/>
                </a:path>
              </a:pathLst>
            </a:custGeom>
            <a:solidFill>
              <a:srgbClr val="636466"/>
            </a:solidFill>
            <a:ln w="40677"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3C8DF5E-D472-F04E-8DA8-AF6BB8D95C16}"/>
                </a:ext>
              </a:extLst>
            </p:cNvPr>
            <p:cNvSpPr/>
            <p:nvPr/>
          </p:nvSpPr>
          <p:spPr>
            <a:xfrm>
              <a:off x="4646274" y="4976297"/>
              <a:ext cx="153471" cy="657345"/>
            </a:xfrm>
            <a:custGeom>
              <a:avLst/>
              <a:gdLst>
                <a:gd name="connsiteX0" fmla="*/ 0 w 153471"/>
                <a:gd name="connsiteY0" fmla="*/ 0 h 657345"/>
                <a:gd name="connsiteX1" fmla="*/ 153472 w 153471"/>
                <a:gd name="connsiteY1" fmla="*/ 0 h 657345"/>
                <a:gd name="connsiteX2" fmla="*/ 153472 w 153471"/>
                <a:gd name="connsiteY2" fmla="*/ 657345 h 657345"/>
                <a:gd name="connsiteX3" fmla="*/ 0 w 153471"/>
                <a:gd name="connsiteY3" fmla="*/ 657345 h 657345"/>
              </a:gdLst>
              <a:ahLst/>
              <a:cxnLst>
                <a:cxn ang="0">
                  <a:pos x="connsiteX0" y="connsiteY0"/>
                </a:cxn>
                <a:cxn ang="0">
                  <a:pos x="connsiteX1" y="connsiteY1"/>
                </a:cxn>
                <a:cxn ang="0">
                  <a:pos x="connsiteX2" y="connsiteY2"/>
                </a:cxn>
                <a:cxn ang="0">
                  <a:pos x="connsiteX3" y="connsiteY3"/>
                </a:cxn>
              </a:cxnLst>
              <a:rect l="l" t="t" r="r" b="b"/>
              <a:pathLst>
                <a:path w="153471" h="657345">
                  <a:moveTo>
                    <a:pt x="0" y="0"/>
                  </a:moveTo>
                  <a:lnTo>
                    <a:pt x="153472" y="0"/>
                  </a:lnTo>
                  <a:lnTo>
                    <a:pt x="153472" y="657345"/>
                  </a:lnTo>
                  <a:lnTo>
                    <a:pt x="0" y="657345"/>
                  </a:lnTo>
                  <a:close/>
                </a:path>
              </a:pathLst>
            </a:custGeom>
            <a:solidFill>
              <a:srgbClr val="636466"/>
            </a:solidFill>
            <a:ln w="40677"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BD3E258-2FD9-4E42-BEE3-B4D4C7B196D9}"/>
                </a:ext>
              </a:extLst>
            </p:cNvPr>
            <p:cNvSpPr/>
            <p:nvPr/>
          </p:nvSpPr>
          <p:spPr>
            <a:xfrm>
              <a:off x="4880172" y="4977340"/>
              <a:ext cx="528819" cy="658459"/>
            </a:xfrm>
            <a:custGeom>
              <a:avLst/>
              <a:gdLst>
                <a:gd name="connsiteX0" fmla="*/ 493974 w 528819"/>
                <a:gd name="connsiteY0" fmla="*/ 167631 h 658459"/>
                <a:gd name="connsiteX1" fmla="*/ 273740 w 528819"/>
                <a:gd name="connsiteY1" fmla="*/ 116786 h 658459"/>
                <a:gd name="connsiteX2" fmla="*/ 180110 w 528819"/>
                <a:gd name="connsiteY2" fmla="*/ 136559 h 658459"/>
                <a:gd name="connsiteX3" fmla="*/ 149986 w 528819"/>
                <a:gd name="connsiteY3" fmla="*/ 187807 h 658459"/>
                <a:gd name="connsiteX4" fmla="*/ 184995 w 528819"/>
                <a:gd name="connsiteY4" fmla="*/ 236230 h 658459"/>
                <a:gd name="connsiteX5" fmla="*/ 291245 w 528819"/>
                <a:gd name="connsiteY5" fmla="*/ 267705 h 658459"/>
                <a:gd name="connsiteX6" fmla="*/ 413371 w 528819"/>
                <a:gd name="connsiteY6" fmla="*/ 302005 h 658459"/>
                <a:gd name="connsiteX7" fmla="*/ 494789 w 528819"/>
                <a:gd name="connsiteY7" fmla="*/ 356885 h 658459"/>
                <a:gd name="connsiteX8" fmla="*/ 528577 w 528819"/>
                <a:gd name="connsiteY8" fmla="*/ 457363 h 658459"/>
                <a:gd name="connsiteX9" fmla="*/ 497638 w 528819"/>
                <a:gd name="connsiteY9" fmla="*/ 557034 h 658459"/>
                <a:gd name="connsiteX10" fmla="*/ 403601 w 528819"/>
                <a:gd name="connsiteY10" fmla="*/ 631686 h 658459"/>
                <a:gd name="connsiteX11" fmla="*/ 252165 w 528819"/>
                <a:gd name="connsiteY11" fmla="*/ 658319 h 658459"/>
                <a:gd name="connsiteX12" fmla="*/ 103171 w 528819"/>
                <a:gd name="connsiteY12" fmla="*/ 637739 h 658459"/>
                <a:gd name="connsiteX13" fmla="*/ 992 w 528819"/>
                <a:gd name="connsiteY13" fmla="*/ 591334 h 658459"/>
                <a:gd name="connsiteX14" fmla="*/ 38851 w 528819"/>
                <a:gd name="connsiteY14" fmla="*/ 470276 h 658459"/>
                <a:gd name="connsiteX15" fmla="*/ 138180 w 528819"/>
                <a:gd name="connsiteY15" fmla="*/ 519909 h 658459"/>
                <a:gd name="connsiteX16" fmla="*/ 253386 w 528819"/>
                <a:gd name="connsiteY16" fmla="*/ 538068 h 658459"/>
                <a:gd name="connsiteX17" fmla="*/ 347830 w 528819"/>
                <a:gd name="connsiteY17" fmla="*/ 519506 h 658459"/>
                <a:gd name="connsiteX18" fmla="*/ 378362 w 528819"/>
                <a:gd name="connsiteY18" fmla="*/ 470276 h 658459"/>
                <a:gd name="connsiteX19" fmla="*/ 360450 w 528819"/>
                <a:gd name="connsiteY19" fmla="*/ 432748 h 658459"/>
                <a:gd name="connsiteX20" fmla="*/ 314042 w 528819"/>
                <a:gd name="connsiteY20" fmla="*/ 408536 h 658459"/>
                <a:gd name="connsiteX21" fmla="*/ 237510 w 528819"/>
                <a:gd name="connsiteY21" fmla="*/ 388763 h 658459"/>
                <a:gd name="connsiteX22" fmla="*/ 115383 w 528819"/>
                <a:gd name="connsiteY22" fmla="*/ 354060 h 658459"/>
                <a:gd name="connsiteX23" fmla="*/ 33966 w 528819"/>
                <a:gd name="connsiteY23" fmla="*/ 298777 h 658459"/>
                <a:gd name="connsiteX24" fmla="*/ 178 w 528819"/>
                <a:gd name="connsiteY24" fmla="*/ 197088 h 658459"/>
                <a:gd name="connsiteX25" fmla="*/ 30709 w 528819"/>
                <a:gd name="connsiteY25" fmla="*/ 96610 h 658459"/>
                <a:gd name="connsiteX26" fmla="*/ 123525 w 528819"/>
                <a:gd name="connsiteY26" fmla="*/ 26396 h 658459"/>
                <a:gd name="connsiteX27" fmla="*/ 274554 w 528819"/>
                <a:gd name="connsiteY27" fmla="*/ 167 h 658459"/>
                <a:gd name="connsiteX28" fmla="*/ 396681 w 528819"/>
                <a:gd name="connsiteY28" fmla="*/ 14290 h 658459"/>
                <a:gd name="connsiteX29" fmla="*/ 518807 w 528819"/>
                <a:gd name="connsiteY29" fmla="*/ 54643 h 65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8819" h="658459">
                  <a:moveTo>
                    <a:pt x="493974" y="167631"/>
                  </a:moveTo>
                  <a:cubicBezTo>
                    <a:pt x="424135" y="138020"/>
                    <a:pt x="349589" y="120809"/>
                    <a:pt x="273740" y="116786"/>
                  </a:cubicBezTo>
                  <a:cubicBezTo>
                    <a:pt x="241271" y="114474"/>
                    <a:pt x="208806" y="121330"/>
                    <a:pt x="180110" y="136559"/>
                  </a:cubicBezTo>
                  <a:cubicBezTo>
                    <a:pt x="161848" y="147374"/>
                    <a:pt x="150474" y="166727"/>
                    <a:pt x="149986" y="187807"/>
                  </a:cubicBezTo>
                  <a:cubicBezTo>
                    <a:pt x="150018" y="209706"/>
                    <a:pt x="164087" y="229160"/>
                    <a:pt x="184995" y="236230"/>
                  </a:cubicBezTo>
                  <a:cubicBezTo>
                    <a:pt x="219166" y="250475"/>
                    <a:pt x="254790" y="261031"/>
                    <a:pt x="291245" y="267705"/>
                  </a:cubicBezTo>
                  <a:cubicBezTo>
                    <a:pt x="332536" y="276998"/>
                    <a:pt x="373302" y="288451"/>
                    <a:pt x="413371" y="302005"/>
                  </a:cubicBezTo>
                  <a:cubicBezTo>
                    <a:pt x="444632" y="313417"/>
                    <a:pt x="472590" y="332261"/>
                    <a:pt x="494789" y="356885"/>
                  </a:cubicBezTo>
                  <a:cubicBezTo>
                    <a:pt x="518624" y="384849"/>
                    <a:pt x="530718" y="420815"/>
                    <a:pt x="528577" y="457363"/>
                  </a:cubicBezTo>
                  <a:cubicBezTo>
                    <a:pt x="528846" y="492950"/>
                    <a:pt x="518042" y="527754"/>
                    <a:pt x="497638" y="557034"/>
                  </a:cubicBezTo>
                  <a:cubicBezTo>
                    <a:pt x="474353" y="590519"/>
                    <a:pt x="441651" y="616477"/>
                    <a:pt x="403601" y="631686"/>
                  </a:cubicBezTo>
                  <a:cubicBezTo>
                    <a:pt x="355467" y="650652"/>
                    <a:pt x="303942" y="659715"/>
                    <a:pt x="252165" y="658319"/>
                  </a:cubicBezTo>
                  <a:cubicBezTo>
                    <a:pt x="201771" y="658444"/>
                    <a:pt x="151610" y="651516"/>
                    <a:pt x="103171" y="637739"/>
                  </a:cubicBezTo>
                  <a:cubicBezTo>
                    <a:pt x="66907" y="627570"/>
                    <a:pt x="32439" y="611922"/>
                    <a:pt x="992" y="591334"/>
                  </a:cubicBezTo>
                  <a:lnTo>
                    <a:pt x="38851" y="470276"/>
                  </a:lnTo>
                  <a:cubicBezTo>
                    <a:pt x="69053" y="492006"/>
                    <a:pt x="102597" y="508764"/>
                    <a:pt x="138180" y="519909"/>
                  </a:cubicBezTo>
                  <a:cubicBezTo>
                    <a:pt x="175396" y="531866"/>
                    <a:pt x="214265" y="537992"/>
                    <a:pt x="253386" y="538068"/>
                  </a:cubicBezTo>
                  <a:cubicBezTo>
                    <a:pt x="285969" y="540259"/>
                    <a:pt x="318557" y="533855"/>
                    <a:pt x="347830" y="519506"/>
                  </a:cubicBezTo>
                  <a:cubicBezTo>
                    <a:pt x="366344" y="509886"/>
                    <a:pt x="378065" y="490993"/>
                    <a:pt x="378362" y="470276"/>
                  </a:cubicBezTo>
                  <a:cubicBezTo>
                    <a:pt x="378496" y="455708"/>
                    <a:pt x="371897" y="441883"/>
                    <a:pt x="360450" y="432748"/>
                  </a:cubicBezTo>
                  <a:cubicBezTo>
                    <a:pt x="346674" y="421828"/>
                    <a:pt x="330924" y="413612"/>
                    <a:pt x="314042" y="408536"/>
                  </a:cubicBezTo>
                  <a:cubicBezTo>
                    <a:pt x="294909" y="402483"/>
                    <a:pt x="269670" y="396027"/>
                    <a:pt x="237510" y="388763"/>
                  </a:cubicBezTo>
                  <a:cubicBezTo>
                    <a:pt x="196129" y="379660"/>
                    <a:pt x="155343" y="368070"/>
                    <a:pt x="115383" y="354060"/>
                  </a:cubicBezTo>
                  <a:cubicBezTo>
                    <a:pt x="83936" y="342810"/>
                    <a:pt x="55912" y="323779"/>
                    <a:pt x="33966" y="298777"/>
                  </a:cubicBezTo>
                  <a:cubicBezTo>
                    <a:pt x="10408" y="270187"/>
                    <a:pt x="-1630" y="233958"/>
                    <a:pt x="178" y="197088"/>
                  </a:cubicBezTo>
                  <a:cubicBezTo>
                    <a:pt x="-116" y="161307"/>
                    <a:pt x="10530" y="126277"/>
                    <a:pt x="30709" y="96610"/>
                  </a:cubicBezTo>
                  <a:cubicBezTo>
                    <a:pt x="54068" y="64723"/>
                    <a:pt x="86334" y="40314"/>
                    <a:pt x="123525" y="26396"/>
                  </a:cubicBezTo>
                  <a:cubicBezTo>
                    <a:pt x="171545" y="7568"/>
                    <a:pt x="222936" y="-1358"/>
                    <a:pt x="274554" y="167"/>
                  </a:cubicBezTo>
                  <a:cubicBezTo>
                    <a:pt x="315695" y="-103"/>
                    <a:pt x="356709" y="4638"/>
                    <a:pt x="396681" y="14290"/>
                  </a:cubicBezTo>
                  <a:cubicBezTo>
                    <a:pt x="438232" y="25085"/>
                    <a:pt x="479030" y="38567"/>
                    <a:pt x="518807" y="54643"/>
                  </a:cubicBezTo>
                  <a:close/>
                </a:path>
              </a:pathLst>
            </a:custGeom>
            <a:solidFill>
              <a:srgbClr val="636466"/>
            </a:solidFill>
            <a:ln w="40677"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5446F7E6-AB36-4545-A392-BB9800F4F99D}"/>
                </a:ext>
              </a:extLst>
            </p:cNvPr>
            <p:cNvSpPr/>
            <p:nvPr/>
          </p:nvSpPr>
          <p:spPr>
            <a:xfrm>
              <a:off x="3758417" y="4552190"/>
              <a:ext cx="820280" cy="1081048"/>
            </a:xfrm>
            <a:custGeom>
              <a:avLst/>
              <a:gdLst>
                <a:gd name="connsiteX0" fmla="*/ 644012 w 820280"/>
                <a:gd name="connsiteY0" fmla="*/ 1081048 h 1081048"/>
                <a:gd name="connsiteX1" fmla="*/ 0 w 820280"/>
                <a:gd name="connsiteY1" fmla="*/ 28247 h 1081048"/>
                <a:gd name="connsiteX2" fmla="*/ 146144 w 820280"/>
                <a:gd name="connsiteY2" fmla="*/ 0 h 1081048"/>
                <a:gd name="connsiteX3" fmla="*/ 820281 w 820280"/>
                <a:gd name="connsiteY3" fmla="*/ 1081048 h 1081048"/>
                <a:gd name="connsiteX4" fmla="*/ 644012 w 820280"/>
                <a:gd name="connsiteY4" fmla="*/ 1081048 h 108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280" h="1081048">
                  <a:moveTo>
                    <a:pt x="644012" y="1081048"/>
                  </a:moveTo>
                  <a:lnTo>
                    <a:pt x="0" y="28247"/>
                  </a:lnTo>
                  <a:lnTo>
                    <a:pt x="146144" y="0"/>
                  </a:lnTo>
                  <a:lnTo>
                    <a:pt x="820281" y="1081048"/>
                  </a:lnTo>
                  <a:lnTo>
                    <a:pt x="644012" y="1081048"/>
                  </a:lnTo>
                  <a:close/>
                </a:path>
              </a:pathLst>
            </a:custGeom>
            <a:solidFill>
              <a:srgbClr val="636466"/>
            </a:solidFill>
            <a:ln w="40677" cap="flat">
              <a:noFill/>
              <a:prstDash val="solid"/>
              <a:miter/>
            </a:ln>
          </p:spPr>
          <p:txBody>
            <a:bodyPr rtlCol="0" anchor="ctr"/>
            <a:lstStyle/>
            <a:p>
              <a:endParaRPr lang="en-US"/>
            </a:p>
          </p:txBody>
        </p:sp>
      </p:grpSp>
    </p:spTree>
    <p:extLst>
      <p:ext uri="{BB962C8B-B14F-4D97-AF65-F5344CB8AC3E}">
        <p14:creationId xmlns:p14="http://schemas.microsoft.com/office/powerpoint/2010/main" val="358769812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 Subtitle">
    <p:spTree>
      <p:nvGrpSpPr>
        <p:cNvPr id="1" name=""/>
        <p:cNvGrpSpPr/>
        <p:nvPr/>
      </p:nvGrpSpPr>
      <p:grpSpPr>
        <a:xfrm>
          <a:off x="0" y="0"/>
          <a:ext cx="0" cy="0"/>
          <a:chOff x="0" y="0"/>
          <a:chExt cx="0" cy="0"/>
        </a:xfrm>
      </p:grpSpPr>
      <p:sp>
        <p:nvSpPr>
          <p:cNvPr id="2" name="Title 1"/>
          <p:cNvSpPr>
            <a:spLocks noGrp="1"/>
          </p:cNvSpPr>
          <p:nvPr>
            <p:ph type="title"/>
          </p:nvPr>
        </p:nvSpPr>
        <p:spPr>
          <a:xfrm>
            <a:off x="647700" y="404931"/>
            <a:ext cx="10699565" cy="479316"/>
          </a:xfrm>
        </p:spPr>
        <p:txBody>
          <a:bodyPr vert="horz" lIns="0" tIns="0" rIns="0" bIns="0" rtlCol="0" anchor="t" anchorCtr="0">
            <a:noAutofit/>
          </a:bodyPr>
          <a:lstStyle>
            <a:lvl1pPr>
              <a:defRPr lang="en-US" dirty="0"/>
            </a:lvl1pPr>
          </a:lstStyle>
          <a:p>
            <a:pPr lvl="0"/>
            <a:r>
              <a:rPr lang="en-US" dirty="0"/>
              <a:t>Click to edit Master title style</a:t>
            </a:r>
          </a:p>
        </p:txBody>
      </p:sp>
      <p:sp>
        <p:nvSpPr>
          <p:cNvPr id="3" name="Text Placeholder 2"/>
          <p:cNvSpPr>
            <a:spLocks noGrp="1"/>
          </p:cNvSpPr>
          <p:nvPr>
            <p:ph type="body" idx="1" hasCustomPrompt="1"/>
          </p:nvPr>
        </p:nvSpPr>
        <p:spPr>
          <a:xfrm>
            <a:off x="647700" y="1042127"/>
            <a:ext cx="10699565" cy="387798"/>
          </a:xfrm>
        </p:spPr>
        <p:txBody>
          <a:bodyPr wrap="square" anchor="t">
            <a:spAutoFit/>
          </a:bodyPr>
          <a:lstStyle>
            <a:lvl1pPr marL="0" indent="0">
              <a:buNone/>
              <a:defRPr sz="2800" b="0">
                <a:solidFill>
                  <a:schemeClr val="accent3"/>
                </a:solidFill>
              </a:defRPr>
            </a:lvl1pPr>
            <a:lvl2pPr marL="457189" indent="0">
              <a:buNone/>
              <a:defRPr sz="2025" b="1"/>
            </a:lvl2pPr>
            <a:lvl3pPr marL="914378" indent="0">
              <a:buNone/>
              <a:defRPr sz="1800" b="1"/>
            </a:lvl3pPr>
            <a:lvl4pPr marL="1371566" indent="0">
              <a:buNone/>
              <a:defRPr sz="1575" b="1"/>
            </a:lvl4pPr>
            <a:lvl5pPr marL="1828754" indent="0">
              <a:buNone/>
              <a:defRPr sz="1575" b="1"/>
            </a:lvl5pPr>
            <a:lvl6pPr marL="2285943" indent="0">
              <a:buNone/>
              <a:defRPr sz="1575" b="1"/>
            </a:lvl6pPr>
            <a:lvl7pPr marL="2743132" indent="0">
              <a:buNone/>
              <a:defRPr sz="1575" b="1"/>
            </a:lvl7pPr>
            <a:lvl8pPr marL="3200320" indent="0">
              <a:buNone/>
              <a:defRPr sz="1575" b="1"/>
            </a:lvl8pPr>
            <a:lvl9pPr marL="3657509" indent="0">
              <a:buNone/>
              <a:defRPr sz="1575" b="1"/>
            </a:lvl9pPr>
          </a:lstStyle>
          <a:p>
            <a:pPr lvl="0"/>
            <a:r>
              <a:rPr lang="en-US" dirty="0"/>
              <a:t>CLICK TO EDIT MASTER TEXT STYLES</a:t>
            </a:r>
          </a:p>
        </p:txBody>
      </p:sp>
      <p:sp>
        <p:nvSpPr>
          <p:cNvPr id="6" name="TextBox 5"/>
          <p:cNvSpPr txBox="1"/>
          <p:nvPr userDrawn="1"/>
        </p:nvSpPr>
        <p:spPr>
          <a:xfrm>
            <a:off x="11347263" y="243692"/>
            <a:ext cx="406400" cy="243840"/>
          </a:xfrm>
          <a:prstGeom prst="rect">
            <a:avLst/>
          </a:prstGeom>
        </p:spPr>
        <p:txBody>
          <a:bodyPr vert="horz" wrap="square" lIns="0" tIns="0" rIns="0" bIns="0" numCol="1" anchor="ctr" anchorCtr="0" compatLnSpc="1">
            <a:prstTxWarp prst="textNoShape">
              <a:avLst/>
            </a:prstTxWarp>
          </a:bodyPr>
          <a:lstStyle>
            <a:defPPr>
              <a:defRPr lang="en-US"/>
            </a:defPPr>
            <a:lvl1pPr algn="ctr">
              <a:defRPr sz="900">
                <a:solidFill>
                  <a:schemeClr val="bg1"/>
                </a:solidFill>
              </a:defRPr>
            </a:lvl1pPr>
          </a:lstStyle>
          <a:p>
            <a:pPr lvl="0"/>
            <a:fld id="{BCC11F3F-BDD4-4ED7-840A-29669F79D4B5}" type="slidenum">
              <a:rPr lang="en-US" sz="675" smtClean="0"/>
              <a:pPr lvl="0"/>
              <a:t>‹#›</a:t>
            </a:fld>
            <a:endParaRPr lang="en-US" sz="675" dirty="0"/>
          </a:p>
        </p:txBody>
      </p:sp>
    </p:spTree>
    <p:extLst>
      <p:ext uri="{BB962C8B-B14F-4D97-AF65-F5344CB8AC3E}">
        <p14:creationId xmlns:p14="http://schemas.microsoft.com/office/powerpoint/2010/main" val="254760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EC8B979-6A51-3041-BD56-EA812FB3AF12}"/>
              </a:ext>
            </a:extLst>
          </p:cNvPr>
          <p:cNvPicPr>
            <a:picLocks noChangeAspect="1"/>
          </p:cNvPicPr>
          <p:nvPr userDrawn="1"/>
        </p:nvPicPr>
        <p:blipFill rotWithShape="1">
          <a:blip r:embed="rId2"/>
          <a:srcRect l="30518" t="1" r="4872" b="20588"/>
          <a:stretch/>
        </p:blipFill>
        <p:spPr>
          <a:xfrm>
            <a:off x="0" y="0"/>
            <a:ext cx="12192000" cy="6857999"/>
          </a:xfrm>
          <a:prstGeom prst="rect">
            <a:avLst/>
          </a:prstGeom>
        </p:spPr>
      </p:pic>
      <p:sp>
        <p:nvSpPr>
          <p:cNvPr id="2" name="Title 1"/>
          <p:cNvSpPr>
            <a:spLocks noGrp="1"/>
          </p:cNvSpPr>
          <p:nvPr>
            <p:ph type="title"/>
          </p:nvPr>
        </p:nvSpPr>
        <p:spPr>
          <a:xfrm>
            <a:off x="3446684" y="2264783"/>
            <a:ext cx="7212404" cy="2342972"/>
          </a:xfrm>
        </p:spPr>
        <p:txBody>
          <a:bodyPr anchor="ctr" anchorCtr="0"/>
          <a:lstStyle>
            <a:lvl1pPr algn="ctr">
              <a:defRPr sz="6600">
                <a:solidFill>
                  <a:schemeClr val="bg1"/>
                </a:solidFill>
              </a:defRPr>
            </a:lvl1pPr>
          </a:lstStyle>
          <a:p>
            <a:r>
              <a:rPr lang="en-US" dirty="0"/>
              <a:t>Click to edit Master title style</a:t>
            </a:r>
          </a:p>
        </p:txBody>
      </p:sp>
      <p:pic>
        <p:nvPicPr>
          <p:cNvPr id="17" name="Picture 16">
            <a:extLst>
              <a:ext uri="{FF2B5EF4-FFF2-40B4-BE49-F238E27FC236}">
                <a16:creationId xmlns:a16="http://schemas.microsoft.com/office/drawing/2014/main" id="{E0E4A45C-CBCE-2048-AB08-8DC7572D2406}"/>
              </a:ext>
            </a:extLst>
          </p:cNvPr>
          <p:cNvPicPr>
            <a:picLocks noChangeAspect="1"/>
          </p:cNvPicPr>
          <p:nvPr userDrawn="1"/>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l="24923" r="24923"/>
          <a:stretch/>
        </p:blipFill>
        <p:spPr>
          <a:xfrm flipV="1">
            <a:off x="-2231" y="0"/>
            <a:ext cx="3353664" cy="6872539"/>
          </a:xfrm>
          <a:prstGeom prst="rtTriangle">
            <a:avLst/>
          </a:prstGeom>
        </p:spPr>
      </p:pic>
      <p:grpSp>
        <p:nvGrpSpPr>
          <p:cNvPr id="18" name="Group 17">
            <a:extLst>
              <a:ext uri="{FF2B5EF4-FFF2-40B4-BE49-F238E27FC236}">
                <a16:creationId xmlns:a16="http://schemas.microsoft.com/office/drawing/2014/main" id="{456FAB37-0CCE-E048-A9F4-F53599E9F7BE}"/>
              </a:ext>
            </a:extLst>
          </p:cNvPr>
          <p:cNvGrpSpPr/>
          <p:nvPr userDrawn="1"/>
        </p:nvGrpSpPr>
        <p:grpSpPr>
          <a:xfrm>
            <a:off x="696971" y="6283300"/>
            <a:ext cx="538309" cy="332557"/>
            <a:chOff x="490399" y="5994790"/>
            <a:chExt cx="751613" cy="464332"/>
          </a:xfrm>
          <a:solidFill>
            <a:schemeClr val="bg1"/>
          </a:solidFill>
        </p:grpSpPr>
        <p:sp>
          <p:nvSpPr>
            <p:cNvPr id="19" name="object 13">
              <a:extLst>
                <a:ext uri="{FF2B5EF4-FFF2-40B4-BE49-F238E27FC236}">
                  <a16:creationId xmlns:a16="http://schemas.microsoft.com/office/drawing/2014/main" id="{6ABCA543-5126-034E-B9BC-6BB3BE3C3714}"/>
                </a:ext>
              </a:extLst>
            </p:cNvPr>
            <p:cNvSpPr/>
            <p:nvPr/>
          </p:nvSpPr>
          <p:spPr>
            <a:xfrm>
              <a:off x="490399" y="5994797"/>
              <a:ext cx="359354" cy="464325"/>
            </a:xfrm>
            <a:custGeom>
              <a:avLst/>
              <a:gdLst/>
              <a:ahLst/>
              <a:cxnLst/>
              <a:rect l="l" t="t" r="r" b="b"/>
              <a:pathLst>
                <a:path w="595629" h="769619">
                  <a:moveTo>
                    <a:pt x="595515" y="0"/>
                  </a:moveTo>
                  <a:lnTo>
                    <a:pt x="14274" y="0"/>
                  </a:lnTo>
                  <a:lnTo>
                    <a:pt x="14274" y="142900"/>
                  </a:lnTo>
                  <a:lnTo>
                    <a:pt x="418668" y="142900"/>
                  </a:lnTo>
                  <a:lnTo>
                    <a:pt x="418668" y="309892"/>
                  </a:lnTo>
                  <a:lnTo>
                    <a:pt x="61518" y="309892"/>
                  </a:lnTo>
                  <a:lnTo>
                    <a:pt x="61518" y="448386"/>
                  </a:lnTo>
                  <a:lnTo>
                    <a:pt x="418668" y="448386"/>
                  </a:lnTo>
                  <a:lnTo>
                    <a:pt x="418668" y="626427"/>
                  </a:lnTo>
                  <a:lnTo>
                    <a:pt x="0" y="626427"/>
                  </a:lnTo>
                  <a:lnTo>
                    <a:pt x="0" y="769315"/>
                  </a:lnTo>
                  <a:lnTo>
                    <a:pt x="440220" y="769315"/>
                  </a:lnTo>
                  <a:lnTo>
                    <a:pt x="447636" y="753986"/>
                  </a:lnTo>
                  <a:lnTo>
                    <a:pt x="595515" y="448640"/>
                  </a:lnTo>
                  <a:lnTo>
                    <a:pt x="595515" y="0"/>
                  </a:lnTo>
                  <a:close/>
                </a:path>
              </a:pathLst>
            </a:custGeom>
            <a:grpFill/>
          </p:spPr>
          <p:txBody>
            <a:bodyPr wrap="square" lIns="0" tIns="0" rIns="0" bIns="0" rtlCol="0"/>
            <a:lstStyle/>
            <a:p>
              <a:endParaRPr/>
            </a:p>
          </p:txBody>
        </p:sp>
        <p:sp>
          <p:nvSpPr>
            <p:cNvPr id="20" name="object 14">
              <a:extLst>
                <a:ext uri="{FF2B5EF4-FFF2-40B4-BE49-F238E27FC236}">
                  <a16:creationId xmlns:a16="http://schemas.microsoft.com/office/drawing/2014/main" id="{585D67C3-A24B-9A4E-ACF7-8D88056C9172}"/>
                </a:ext>
              </a:extLst>
            </p:cNvPr>
            <p:cNvSpPr/>
            <p:nvPr/>
          </p:nvSpPr>
          <p:spPr>
            <a:xfrm>
              <a:off x="792245" y="5994790"/>
              <a:ext cx="449767" cy="464325"/>
            </a:xfrm>
            <a:custGeom>
              <a:avLst/>
              <a:gdLst/>
              <a:ahLst/>
              <a:cxnLst/>
              <a:rect l="l" t="t" r="r" b="b"/>
              <a:pathLst>
                <a:path w="745489" h="769619">
                  <a:moveTo>
                    <a:pt x="372567" y="0"/>
                  </a:moveTo>
                  <a:lnTo>
                    <a:pt x="0" y="769327"/>
                  </a:lnTo>
                  <a:lnTo>
                    <a:pt x="745185" y="769327"/>
                  </a:lnTo>
                  <a:lnTo>
                    <a:pt x="700066" y="676173"/>
                  </a:lnTo>
                  <a:lnTo>
                    <a:pt x="116395" y="676173"/>
                  </a:lnTo>
                  <a:lnTo>
                    <a:pt x="329438" y="278676"/>
                  </a:lnTo>
                  <a:lnTo>
                    <a:pt x="507541" y="278676"/>
                  </a:lnTo>
                  <a:lnTo>
                    <a:pt x="372567" y="0"/>
                  </a:lnTo>
                  <a:close/>
                </a:path>
                <a:path w="745489" h="769619">
                  <a:moveTo>
                    <a:pt x="507541" y="278676"/>
                  </a:moveTo>
                  <a:lnTo>
                    <a:pt x="329438" y="278676"/>
                  </a:lnTo>
                  <a:lnTo>
                    <a:pt x="542455" y="676173"/>
                  </a:lnTo>
                  <a:lnTo>
                    <a:pt x="700066" y="676173"/>
                  </a:lnTo>
                  <a:lnTo>
                    <a:pt x="507541" y="278676"/>
                  </a:lnTo>
                  <a:close/>
                </a:path>
              </a:pathLst>
            </a:custGeom>
            <a:grpFill/>
          </p:spPr>
          <p:txBody>
            <a:bodyPr wrap="square" lIns="0" tIns="0" rIns="0" bIns="0" rtlCol="0"/>
            <a:lstStyle/>
            <a:p>
              <a:endParaRPr/>
            </a:p>
          </p:txBody>
        </p:sp>
      </p:grpSp>
      <p:sp>
        <p:nvSpPr>
          <p:cNvPr id="9" name="TextBox 8">
            <a:extLst>
              <a:ext uri="{FF2B5EF4-FFF2-40B4-BE49-F238E27FC236}">
                <a16:creationId xmlns:a16="http://schemas.microsoft.com/office/drawing/2014/main" id="{FAD45ED7-0A11-45D0-B48F-F4C66237815A}"/>
              </a:ext>
            </a:extLst>
          </p:cNvPr>
          <p:cNvSpPr txBox="1"/>
          <p:nvPr userDrawn="1"/>
        </p:nvSpPr>
        <p:spPr>
          <a:xfrm>
            <a:off x="11718943" y="6260988"/>
            <a:ext cx="169918" cy="153888"/>
          </a:xfrm>
          <a:prstGeom prst="rect">
            <a:avLst/>
          </a:prstGeom>
          <a:noFill/>
        </p:spPr>
        <p:txBody>
          <a:bodyPr wrap="none" lIns="0" tIns="0" rIns="0" bIns="0" rtlCol="0">
            <a:spAutoFit/>
          </a:bodyPr>
          <a:lstStyle>
            <a:defPPr>
              <a:defRPr lang="en-US"/>
            </a:defPPr>
            <a:lvl1pPr algn="ctr">
              <a:defRPr sz="1200">
                <a:solidFill>
                  <a:schemeClr val="accent3">
                    <a:lumMod val="60000"/>
                    <a:lumOff val="40000"/>
                  </a:schemeClr>
                </a:solidFill>
                <a:latin typeface="Montserrat Medium" panose="00000600000000000000" pitchFamily="50" charset="0"/>
              </a:defRPr>
            </a:lvl1pPr>
          </a:lstStyle>
          <a:p>
            <a:pPr lvl="0"/>
            <a:fld id="{3EFE6F0F-1166-4845-A9C3-CE721FEF0914}" type="slidenum">
              <a:rPr lang="en-US" smtClean="0"/>
              <a:pPr lvl="0"/>
              <a:t>‹#›</a:t>
            </a:fld>
            <a:endParaRPr lang="en-US" dirty="0"/>
          </a:p>
        </p:txBody>
      </p:sp>
    </p:spTree>
    <p:extLst>
      <p:ext uri="{BB962C8B-B14F-4D97-AF65-F5344CB8AC3E}">
        <p14:creationId xmlns:p14="http://schemas.microsoft.com/office/powerpoint/2010/main" val="259182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406974"/>
            <a:ext cx="10754590" cy="903288"/>
          </a:xfrm>
        </p:spPr>
        <p:txBody>
          <a:bodyPr anchor="t" anchorCtr="0"/>
          <a:lstStyle/>
          <a:p>
            <a:r>
              <a:rPr lang="en-US" dirty="0"/>
              <a:t>Click to edit Master title style</a:t>
            </a:r>
          </a:p>
        </p:txBody>
      </p:sp>
      <p:sp>
        <p:nvSpPr>
          <p:cNvPr id="3" name="Content Placeholder 2"/>
          <p:cNvSpPr>
            <a:spLocks noGrp="1"/>
          </p:cNvSpPr>
          <p:nvPr>
            <p:ph idx="1"/>
          </p:nvPr>
        </p:nvSpPr>
        <p:spPr>
          <a:xfrm>
            <a:off x="647699" y="1607125"/>
            <a:ext cx="10754589" cy="42370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4553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1" y="404594"/>
            <a:ext cx="10865426" cy="903288"/>
          </a:xfrm>
        </p:spPr>
        <p:txBody>
          <a:bodyPr vert="horz" lIns="0" tIns="0" rIns="0" bIns="0" rtlCol="0" anchor="t" anchorCtr="0">
            <a:noAutofit/>
          </a:bodyPr>
          <a:lstStyle>
            <a:lvl1pPr>
              <a:defRPr lang="en-US" dirty="0"/>
            </a:lvl1pPr>
          </a:lstStyle>
          <a:p>
            <a:pPr lvl="0"/>
            <a:r>
              <a:rPr lang="en-US" dirty="0"/>
              <a:t>Click to edit Master title style</a:t>
            </a:r>
          </a:p>
        </p:txBody>
      </p:sp>
      <p:sp>
        <p:nvSpPr>
          <p:cNvPr id="3" name="Content Placeholder 2"/>
          <p:cNvSpPr>
            <a:spLocks noGrp="1"/>
          </p:cNvSpPr>
          <p:nvPr>
            <p:ph sz="half" idx="1"/>
          </p:nvPr>
        </p:nvSpPr>
        <p:spPr>
          <a:xfrm>
            <a:off x="647700" y="1607125"/>
            <a:ext cx="52189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071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950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7700" y="404833"/>
            <a:ext cx="10515600" cy="900963"/>
          </a:xfrm>
        </p:spPr>
        <p:txBody>
          <a:bodyPr vert="horz" lIns="0" tIns="0" rIns="0" bIns="0" rtlCol="0" anchor="t" anchorCtr="0">
            <a:noAutofit/>
          </a:bodyPr>
          <a:lstStyle>
            <a:lvl1pPr>
              <a:defRPr lang="en-US" dirty="0"/>
            </a:lvl1pPr>
          </a:lstStyle>
          <a:p>
            <a:pPr lvl="0"/>
            <a:r>
              <a:rPr lang="en-US" dirty="0"/>
              <a:t>Click to edit Master title style</a:t>
            </a:r>
          </a:p>
        </p:txBody>
      </p:sp>
      <p:sp>
        <p:nvSpPr>
          <p:cNvPr id="3" name="Text Placeholder 2"/>
          <p:cNvSpPr>
            <a:spLocks noGrp="1"/>
          </p:cNvSpPr>
          <p:nvPr>
            <p:ph type="body" idx="1"/>
          </p:nvPr>
        </p:nvSpPr>
        <p:spPr>
          <a:xfrm>
            <a:off x="647700" y="1196246"/>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47700" y="2158708"/>
            <a:ext cx="5157787" cy="3684588"/>
          </a:xfrm>
        </p:spPr>
        <p:txBody>
          <a:bodyPr/>
          <a:lstStyle>
            <a:lvl1pPr>
              <a:defRPr sz="2200"/>
            </a:lvl1pPr>
            <a:lvl2pPr>
              <a:defRPr sz="2200"/>
            </a:lvl2pPr>
            <a:lvl3pPr>
              <a:defRPr sz="2200"/>
            </a:lvl3pPr>
            <a:lvl4pPr>
              <a:defRPr sz="2200"/>
            </a:lvl4pPr>
            <a:lvl5pP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80112" y="1196246"/>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980112" y="2158708"/>
            <a:ext cx="5183188" cy="3684588"/>
          </a:xfrm>
        </p:spPr>
        <p:txBody>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831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7700" y="407269"/>
            <a:ext cx="10851571" cy="899540"/>
          </a:xfrm>
        </p:spPr>
        <p:txBody>
          <a:bodyPr vert="horz" lIns="0" tIns="0" rIns="0" bIns="0" rtlCol="0" anchor="t" anchorCtr="0">
            <a:noAutofit/>
          </a:bodyPr>
          <a:lstStyle>
            <a:lvl1pPr>
              <a:defRPr lang="en-US" dirty="0"/>
            </a:lvl1pPr>
          </a:lstStyle>
          <a:p>
            <a:pPr lvl="0"/>
            <a:r>
              <a:rPr lang="en-US" dirty="0"/>
              <a:t>Click to edit Master title style</a:t>
            </a:r>
          </a:p>
        </p:txBody>
      </p:sp>
    </p:spTree>
    <p:extLst>
      <p:ext uri="{BB962C8B-B14F-4D97-AF65-F5344CB8AC3E}">
        <p14:creationId xmlns:p14="http://schemas.microsoft.com/office/powerpoint/2010/main" val="2184285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59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7700" y="91440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47700" y="404913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8378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2/6/2024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
        <p:nvSpPr>
          <p:cNvPr id="8" name="Rectangle 7">
            <a:extLst>
              <a:ext uri="{FF2B5EF4-FFF2-40B4-BE49-F238E27FC236}">
                <a16:creationId xmlns:a16="http://schemas.microsoft.com/office/drawing/2014/main" id="{CAD7F1A8-29B9-A44F-AC99-72BC2688B17F}"/>
              </a:ext>
            </a:extLst>
          </p:cNvPr>
          <p:cNvSpPr/>
          <p:nvPr userDrawn="1"/>
        </p:nvSpPr>
        <p:spPr>
          <a:xfrm>
            <a:off x="1" y="0"/>
            <a:ext cx="4771439" cy="6292924"/>
          </a:xfrm>
          <a:prstGeom prst="rect">
            <a:avLst/>
          </a:prstGeom>
          <a:gradFill>
            <a:gsLst>
              <a:gs pos="0">
                <a:schemeClr val="accent4">
                  <a:lumMod val="20000"/>
                  <a:lumOff val="80000"/>
                  <a:alpha val="51000"/>
                </a:schemeClr>
              </a:gs>
              <a:gs pos="89000">
                <a:schemeClr val="accent4">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BBA4D271-25CA-7C41-8D3C-23056D47E5D3}"/>
              </a:ext>
            </a:extLst>
          </p:cNvPr>
          <p:cNvSpPr txBox="1"/>
          <p:nvPr userDrawn="1"/>
        </p:nvSpPr>
        <p:spPr>
          <a:xfrm>
            <a:off x="11710931" y="6401966"/>
            <a:ext cx="185948" cy="169277"/>
          </a:xfrm>
          <a:prstGeom prst="rect">
            <a:avLst/>
          </a:prstGeom>
          <a:noFill/>
        </p:spPr>
        <p:txBody>
          <a:bodyPr wrap="none" lIns="0" tIns="0" rIns="0" bIns="0" rtlCol="0">
            <a:spAutoFit/>
          </a:bodyPr>
          <a:lstStyle/>
          <a:p>
            <a:pPr algn="ctr"/>
            <a:fld id="{3EFE6F0F-1166-4845-A9C3-CE721FEF0914}" type="slidenum">
              <a:rPr lang="en-US" sz="1100" smtClean="0">
                <a:solidFill>
                  <a:schemeClr val="accent2">
                    <a:lumMod val="60000"/>
                    <a:lumOff val="40000"/>
                  </a:schemeClr>
                </a:solidFill>
                <a:latin typeface="Montserrat Medium" panose="00000600000000000000" pitchFamily="50" charset="0"/>
              </a:rPr>
              <a:pPr algn="ctr"/>
              <a:t>‹#›</a:t>
            </a:fld>
            <a:endParaRPr lang="en-US" sz="1200" dirty="0">
              <a:solidFill>
                <a:schemeClr val="accent2">
                  <a:lumMod val="60000"/>
                  <a:lumOff val="40000"/>
                </a:schemeClr>
              </a:solidFill>
              <a:latin typeface="Montserrat Medium" panose="00000600000000000000" pitchFamily="50" charset="0"/>
            </a:endParaRPr>
          </a:p>
        </p:txBody>
      </p:sp>
      <p:sp>
        <p:nvSpPr>
          <p:cNvPr id="10" name="Title 1">
            <a:extLst>
              <a:ext uri="{FF2B5EF4-FFF2-40B4-BE49-F238E27FC236}">
                <a16:creationId xmlns:a16="http://schemas.microsoft.com/office/drawing/2014/main" id="{77FA2871-152A-844E-8623-B448B4A512DA}"/>
              </a:ext>
            </a:extLst>
          </p:cNvPr>
          <p:cNvSpPr txBox="1">
            <a:spLocks/>
          </p:cNvSpPr>
          <p:nvPr userDrawn="1"/>
        </p:nvSpPr>
        <p:spPr>
          <a:xfrm>
            <a:off x="1097632" y="6411244"/>
            <a:ext cx="2410577" cy="14420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114300" indent="-114300">
              <a:lnSpc>
                <a:spcPct val="114000"/>
              </a:lnSpc>
            </a:pPr>
            <a:r>
              <a:rPr lang="en-US" sz="900" b="0" i="0" dirty="0">
                <a:solidFill>
                  <a:schemeClr val="accent2"/>
                </a:solidFill>
                <a:latin typeface="+mn-lt"/>
              </a:rPr>
              <a:t>2022 All rights reserved.</a:t>
            </a:r>
          </a:p>
        </p:txBody>
      </p:sp>
      <p:pic>
        <p:nvPicPr>
          <p:cNvPr id="11" name="Picture 10">
            <a:extLst>
              <a:ext uri="{FF2B5EF4-FFF2-40B4-BE49-F238E27FC236}">
                <a16:creationId xmlns:a16="http://schemas.microsoft.com/office/drawing/2014/main" id="{9FAAF389-7747-A441-AE44-8253149B9A57}"/>
              </a:ext>
            </a:extLst>
          </p:cNvPr>
          <p:cNvPicPr>
            <a:picLocks noChangeAspect="1"/>
          </p:cNvPicPr>
          <p:nvPr userDrawn="1"/>
        </p:nvPicPr>
        <p:blipFill rotWithShape="1">
          <a:blip r:embed="rId2"/>
          <a:srcRect l="305" t="96833" r="38657" b="488"/>
          <a:stretch/>
        </p:blipFill>
        <p:spPr>
          <a:xfrm flipH="1">
            <a:off x="0" y="6629403"/>
            <a:ext cx="12192000" cy="228599"/>
          </a:xfrm>
          <a:prstGeom prst="rect">
            <a:avLst/>
          </a:prstGeom>
        </p:spPr>
      </p:pic>
      <p:grpSp>
        <p:nvGrpSpPr>
          <p:cNvPr id="12" name="Group 11">
            <a:extLst>
              <a:ext uri="{FF2B5EF4-FFF2-40B4-BE49-F238E27FC236}">
                <a16:creationId xmlns:a16="http://schemas.microsoft.com/office/drawing/2014/main" id="{09F10829-5854-1C4B-9497-02DB3E75754A}"/>
              </a:ext>
            </a:extLst>
          </p:cNvPr>
          <p:cNvGrpSpPr/>
          <p:nvPr userDrawn="1"/>
        </p:nvGrpSpPr>
        <p:grpSpPr>
          <a:xfrm>
            <a:off x="281958" y="6208212"/>
            <a:ext cx="717745" cy="332557"/>
            <a:chOff x="490399" y="5994790"/>
            <a:chExt cx="751613" cy="464332"/>
          </a:xfrm>
        </p:grpSpPr>
        <p:sp>
          <p:nvSpPr>
            <p:cNvPr id="13" name="object 13">
              <a:extLst>
                <a:ext uri="{FF2B5EF4-FFF2-40B4-BE49-F238E27FC236}">
                  <a16:creationId xmlns:a16="http://schemas.microsoft.com/office/drawing/2014/main" id="{1F8B965E-2C24-764C-9D3F-410E4AD1578A}"/>
                </a:ext>
              </a:extLst>
            </p:cNvPr>
            <p:cNvSpPr/>
            <p:nvPr/>
          </p:nvSpPr>
          <p:spPr>
            <a:xfrm>
              <a:off x="490399" y="5994797"/>
              <a:ext cx="359354" cy="464325"/>
            </a:xfrm>
            <a:custGeom>
              <a:avLst/>
              <a:gdLst/>
              <a:ahLst/>
              <a:cxnLst/>
              <a:rect l="l" t="t" r="r" b="b"/>
              <a:pathLst>
                <a:path w="595629" h="769619">
                  <a:moveTo>
                    <a:pt x="595515" y="0"/>
                  </a:moveTo>
                  <a:lnTo>
                    <a:pt x="14274" y="0"/>
                  </a:lnTo>
                  <a:lnTo>
                    <a:pt x="14274" y="142900"/>
                  </a:lnTo>
                  <a:lnTo>
                    <a:pt x="418668" y="142900"/>
                  </a:lnTo>
                  <a:lnTo>
                    <a:pt x="418668" y="309892"/>
                  </a:lnTo>
                  <a:lnTo>
                    <a:pt x="61518" y="309892"/>
                  </a:lnTo>
                  <a:lnTo>
                    <a:pt x="61518" y="448386"/>
                  </a:lnTo>
                  <a:lnTo>
                    <a:pt x="418668" y="448386"/>
                  </a:lnTo>
                  <a:lnTo>
                    <a:pt x="418668" y="626427"/>
                  </a:lnTo>
                  <a:lnTo>
                    <a:pt x="0" y="626427"/>
                  </a:lnTo>
                  <a:lnTo>
                    <a:pt x="0" y="769315"/>
                  </a:lnTo>
                  <a:lnTo>
                    <a:pt x="440220" y="769315"/>
                  </a:lnTo>
                  <a:lnTo>
                    <a:pt x="447636" y="753986"/>
                  </a:lnTo>
                  <a:lnTo>
                    <a:pt x="595515" y="448640"/>
                  </a:lnTo>
                  <a:lnTo>
                    <a:pt x="595515" y="0"/>
                  </a:lnTo>
                  <a:close/>
                </a:path>
              </a:pathLst>
            </a:custGeom>
            <a:solidFill>
              <a:schemeClr val="accent3"/>
            </a:solidFill>
          </p:spPr>
          <p:txBody>
            <a:bodyPr wrap="square" lIns="0" tIns="0" rIns="0" bIns="0" rtlCol="0"/>
            <a:lstStyle/>
            <a:p>
              <a:endParaRPr sz="1800"/>
            </a:p>
          </p:txBody>
        </p:sp>
        <p:sp>
          <p:nvSpPr>
            <p:cNvPr id="14" name="object 14">
              <a:extLst>
                <a:ext uri="{FF2B5EF4-FFF2-40B4-BE49-F238E27FC236}">
                  <a16:creationId xmlns:a16="http://schemas.microsoft.com/office/drawing/2014/main" id="{4BFD400F-274D-A043-A1AC-71900D8FD7BE}"/>
                </a:ext>
              </a:extLst>
            </p:cNvPr>
            <p:cNvSpPr/>
            <p:nvPr/>
          </p:nvSpPr>
          <p:spPr>
            <a:xfrm>
              <a:off x="792245" y="5994790"/>
              <a:ext cx="449767" cy="464325"/>
            </a:xfrm>
            <a:custGeom>
              <a:avLst/>
              <a:gdLst/>
              <a:ahLst/>
              <a:cxnLst/>
              <a:rect l="l" t="t" r="r" b="b"/>
              <a:pathLst>
                <a:path w="745489" h="769619">
                  <a:moveTo>
                    <a:pt x="372567" y="0"/>
                  </a:moveTo>
                  <a:lnTo>
                    <a:pt x="0" y="769327"/>
                  </a:lnTo>
                  <a:lnTo>
                    <a:pt x="745185" y="769327"/>
                  </a:lnTo>
                  <a:lnTo>
                    <a:pt x="700066" y="676173"/>
                  </a:lnTo>
                  <a:lnTo>
                    <a:pt x="116395" y="676173"/>
                  </a:lnTo>
                  <a:lnTo>
                    <a:pt x="329438" y="278676"/>
                  </a:lnTo>
                  <a:lnTo>
                    <a:pt x="507541" y="278676"/>
                  </a:lnTo>
                  <a:lnTo>
                    <a:pt x="372567" y="0"/>
                  </a:lnTo>
                  <a:close/>
                </a:path>
                <a:path w="745489" h="769619">
                  <a:moveTo>
                    <a:pt x="507541" y="278676"/>
                  </a:moveTo>
                  <a:lnTo>
                    <a:pt x="329438" y="278676"/>
                  </a:lnTo>
                  <a:lnTo>
                    <a:pt x="542455" y="676173"/>
                  </a:lnTo>
                  <a:lnTo>
                    <a:pt x="700066" y="676173"/>
                  </a:lnTo>
                  <a:lnTo>
                    <a:pt x="507541" y="278676"/>
                  </a:lnTo>
                  <a:close/>
                </a:path>
              </a:pathLst>
            </a:custGeom>
            <a:solidFill>
              <a:srgbClr val="009C66"/>
            </a:solidFill>
          </p:spPr>
          <p:txBody>
            <a:bodyPr wrap="square" lIns="0" tIns="0" rIns="0" bIns="0" rtlCol="0"/>
            <a:lstStyle/>
            <a:p>
              <a:endParaRPr sz="1800"/>
            </a:p>
          </p:txBody>
        </p:sp>
      </p:grpSp>
    </p:spTree>
    <p:extLst>
      <p:ext uri="{BB962C8B-B14F-4D97-AF65-F5344CB8AC3E}">
        <p14:creationId xmlns:p14="http://schemas.microsoft.com/office/powerpoint/2010/main" val="711973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701" y="406719"/>
            <a:ext cx="10865426" cy="89585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47699" y="1676400"/>
            <a:ext cx="10865426" cy="42979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16427D2-34E3-B548-8CAD-751F676723CC}"/>
              </a:ext>
            </a:extLst>
          </p:cNvPr>
          <p:cNvSpPr txBox="1"/>
          <p:nvPr userDrawn="1"/>
        </p:nvSpPr>
        <p:spPr>
          <a:xfrm>
            <a:off x="11718943" y="6260988"/>
            <a:ext cx="169918" cy="153888"/>
          </a:xfrm>
          <a:prstGeom prst="rect">
            <a:avLst/>
          </a:prstGeom>
          <a:noFill/>
        </p:spPr>
        <p:txBody>
          <a:bodyPr wrap="none" lIns="0" tIns="0" rIns="0" bIns="0" rtlCol="0">
            <a:spAutoFit/>
          </a:bodyPr>
          <a:lstStyle/>
          <a:p>
            <a:pPr algn="ctr"/>
            <a:fld id="{3EFE6F0F-1166-4845-A9C3-CE721FEF0914}" type="slidenum">
              <a:rPr lang="en-US" sz="1000" smtClean="0">
                <a:solidFill>
                  <a:schemeClr val="accent2">
                    <a:lumMod val="60000"/>
                    <a:lumOff val="40000"/>
                  </a:schemeClr>
                </a:solidFill>
                <a:latin typeface="Montserrat Medium" panose="00000600000000000000" pitchFamily="50" charset="0"/>
              </a:rPr>
              <a:pPr algn="ctr"/>
              <a:t>‹#›</a:t>
            </a:fld>
            <a:endParaRPr lang="en-US" sz="1050" dirty="0">
              <a:solidFill>
                <a:schemeClr val="accent2">
                  <a:lumMod val="60000"/>
                  <a:lumOff val="40000"/>
                </a:schemeClr>
              </a:solidFill>
              <a:latin typeface="Montserrat Medium" panose="00000600000000000000" pitchFamily="50" charset="0"/>
            </a:endParaRPr>
          </a:p>
        </p:txBody>
      </p:sp>
      <p:sp>
        <p:nvSpPr>
          <p:cNvPr id="8" name="Title 1">
            <a:extLst>
              <a:ext uri="{FF2B5EF4-FFF2-40B4-BE49-F238E27FC236}">
                <a16:creationId xmlns:a16="http://schemas.microsoft.com/office/drawing/2014/main" id="{248625F6-07EE-DB47-B3F7-12EB2769CF3B}"/>
              </a:ext>
            </a:extLst>
          </p:cNvPr>
          <p:cNvSpPr txBox="1">
            <a:spLocks/>
          </p:cNvSpPr>
          <p:nvPr userDrawn="1"/>
        </p:nvSpPr>
        <p:spPr>
          <a:xfrm>
            <a:off x="838200" y="6266459"/>
            <a:ext cx="2410577" cy="14420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114300" indent="-114300">
              <a:lnSpc>
                <a:spcPct val="114000"/>
              </a:lnSpc>
            </a:pPr>
            <a:r>
              <a:rPr lang="en-US" sz="900" b="0" i="0" dirty="0">
                <a:solidFill>
                  <a:schemeClr val="accent2">
                    <a:lumMod val="60000"/>
                    <a:lumOff val="40000"/>
                  </a:schemeClr>
                </a:solidFill>
                <a:latin typeface="+mn-lt"/>
              </a:rPr>
              <a:t>2022 All rights reserved.</a:t>
            </a:r>
          </a:p>
        </p:txBody>
      </p:sp>
      <p:grpSp>
        <p:nvGrpSpPr>
          <p:cNvPr id="13" name="Group 12">
            <a:extLst>
              <a:ext uri="{FF2B5EF4-FFF2-40B4-BE49-F238E27FC236}">
                <a16:creationId xmlns:a16="http://schemas.microsoft.com/office/drawing/2014/main" id="{601DFEAF-486B-454F-9D1C-999611840C00}"/>
              </a:ext>
            </a:extLst>
          </p:cNvPr>
          <p:cNvGrpSpPr/>
          <p:nvPr userDrawn="1"/>
        </p:nvGrpSpPr>
        <p:grpSpPr>
          <a:xfrm>
            <a:off x="211467" y="6055804"/>
            <a:ext cx="538309" cy="332557"/>
            <a:chOff x="490399" y="5994790"/>
            <a:chExt cx="751613" cy="464332"/>
          </a:xfrm>
        </p:grpSpPr>
        <p:sp>
          <p:nvSpPr>
            <p:cNvPr id="14" name="object 13">
              <a:extLst>
                <a:ext uri="{FF2B5EF4-FFF2-40B4-BE49-F238E27FC236}">
                  <a16:creationId xmlns:a16="http://schemas.microsoft.com/office/drawing/2014/main" id="{751AF48E-B253-EC43-8673-855E75BA222D}"/>
                </a:ext>
              </a:extLst>
            </p:cNvPr>
            <p:cNvSpPr/>
            <p:nvPr/>
          </p:nvSpPr>
          <p:spPr>
            <a:xfrm>
              <a:off x="490399" y="5994797"/>
              <a:ext cx="359354" cy="464325"/>
            </a:xfrm>
            <a:custGeom>
              <a:avLst/>
              <a:gdLst/>
              <a:ahLst/>
              <a:cxnLst/>
              <a:rect l="l" t="t" r="r" b="b"/>
              <a:pathLst>
                <a:path w="595629" h="769619">
                  <a:moveTo>
                    <a:pt x="595515" y="0"/>
                  </a:moveTo>
                  <a:lnTo>
                    <a:pt x="14274" y="0"/>
                  </a:lnTo>
                  <a:lnTo>
                    <a:pt x="14274" y="142900"/>
                  </a:lnTo>
                  <a:lnTo>
                    <a:pt x="418668" y="142900"/>
                  </a:lnTo>
                  <a:lnTo>
                    <a:pt x="418668" y="309892"/>
                  </a:lnTo>
                  <a:lnTo>
                    <a:pt x="61518" y="309892"/>
                  </a:lnTo>
                  <a:lnTo>
                    <a:pt x="61518" y="448386"/>
                  </a:lnTo>
                  <a:lnTo>
                    <a:pt x="418668" y="448386"/>
                  </a:lnTo>
                  <a:lnTo>
                    <a:pt x="418668" y="626427"/>
                  </a:lnTo>
                  <a:lnTo>
                    <a:pt x="0" y="626427"/>
                  </a:lnTo>
                  <a:lnTo>
                    <a:pt x="0" y="769315"/>
                  </a:lnTo>
                  <a:lnTo>
                    <a:pt x="440220" y="769315"/>
                  </a:lnTo>
                  <a:lnTo>
                    <a:pt x="447636" y="753986"/>
                  </a:lnTo>
                  <a:lnTo>
                    <a:pt x="595515" y="448640"/>
                  </a:lnTo>
                  <a:lnTo>
                    <a:pt x="595515" y="0"/>
                  </a:lnTo>
                  <a:close/>
                </a:path>
              </a:pathLst>
            </a:custGeom>
            <a:solidFill>
              <a:schemeClr val="accent3"/>
            </a:solidFill>
          </p:spPr>
          <p:txBody>
            <a:bodyPr wrap="square" lIns="0" tIns="0" rIns="0" bIns="0" rtlCol="0"/>
            <a:lstStyle/>
            <a:p>
              <a:endParaRPr/>
            </a:p>
          </p:txBody>
        </p:sp>
        <p:sp>
          <p:nvSpPr>
            <p:cNvPr id="15" name="object 14">
              <a:extLst>
                <a:ext uri="{FF2B5EF4-FFF2-40B4-BE49-F238E27FC236}">
                  <a16:creationId xmlns:a16="http://schemas.microsoft.com/office/drawing/2014/main" id="{73B02CA0-41A8-304D-BCC1-7C616266BEF5}"/>
                </a:ext>
              </a:extLst>
            </p:cNvPr>
            <p:cNvSpPr/>
            <p:nvPr/>
          </p:nvSpPr>
          <p:spPr>
            <a:xfrm>
              <a:off x="792245" y="5994790"/>
              <a:ext cx="449767" cy="464325"/>
            </a:xfrm>
            <a:custGeom>
              <a:avLst/>
              <a:gdLst/>
              <a:ahLst/>
              <a:cxnLst/>
              <a:rect l="l" t="t" r="r" b="b"/>
              <a:pathLst>
                <a:path w="745489" h="769619">
                  <a:moveTo>
                    <a:pt x="372567" y="0"/>
                  </a:moveTo>
                  <a:lnTo>
                    <a:pt x="0" y="769327"/>
                  </a:lnTo>
                  <a:lnTo>
                    <a:pt x="745185" y="769327"/>
                  </a:lnTo>
                  <a:lnTo>
                    <a:pt x="700066" y="676173"/>
                  </a:lnTo>
                  <a:lnTo>
                    <a:pt x="116395" y="676173"/>
                  </a:lnTo>
                  <a:lnTo>
                    <a:pt x="329438" y="278676"/>
                  </a:lnTo>
                  <a:lnTo>
                    <a:pt x="507541" y="278676"/>
                  </a:lnTo>
                  <a:lnTo>
                    <a:pt x="372567" y="0"/>
                  </a:lnTo>
                  <a:close/>
                </a:path>
                <a:path w="745489" h="769619">
                  <a:moveTo>
                    <a:pt x="507541" y="278676"/>
                  </a:moveTo>
                  <a:lnTo>
                    <a:pt x="329438" y="278676"/>
                  </a:lnTo>
                  <a:lnTo>
                    <a:pt x="542455" y="676173"/>
                  </a:lnTo>
                  <a:lnTo>
                    <a:pt x="700066" y="676173"/>
                  </a:lnTo>
                  <a:lnTo>
                    <a:pt x="507541" y="278676"/>
                  </a:lnTo>
                  <a:close/>
                </a:path>
              </a:pathLst>
            </a:custGeom>
            <a:solidFill>
              <a:srgbClr val="009C66"/>
            </a:solidFill>
          </p:spPr>
          <p:txBody>
            <a:bodyPr wrap="square" lIns="0" tIns="0" rIns="0" bIns="0" rtlCol="0"/>
            <a:lstStyle/>
            <a:p>
              <a:endParaRPr/>
            </a:p>
          </p:txBody>
        </p:sp>
      </p:grpSp>
      <p:grpSp>
        <p:nvGrpSpPr>
          <p:cNvPr id="10" name="Group 9">
            <a:extLst>
              <a:ext uri="{FF2B5EF4-FFF2-40B4-BE49-F238E27FC236}">
                <a16:creationId xmlns:a16="http://schemas.microsoft.com/office/drawing/2014/main" id="{3FDF94FE-97DB-EA41-B8CE-9F939500039E}"/>
              </a:ext>
            </a:extLst>
          </p:cNvPr>
          <p:cNvGrpSpPr/>
          <p:nvPr userDrawn="1"/>
        </p:nvGrpSpPr>
        <p:grpSpPr>
          <a:xfrm>
            <a:off x="0" y="6553195"/>
            <a:ext cx="12192000" cy="304805"/>
            <a:chOff x="0" y="6553195"/>
            <a:chExt cx="12192000" cy="304805"/>
          </a:xfrm>
        </p:grpSpPr>
        <p:pic>
          <p:nvPicPr>
            <p:cNvPr id="9" name="Picture 8">
              <a:extLst>
                <a:ext uri="{FF2B5EF4-FFF2-40B4-BE49-F238E27FC236}">
                  <a16:creationId xmlns:a16="http://schemas.microsoft.com/office/drawing/2014/main" id="{2C325B79-1C90-BB43-8218-DBF56BC867A1}"/>
                </a:ext>
              </a:extLst>
            </p:cNvPr>
            <p:cNvPicPr>
              <a:picLocks noChangeAspect="1"/>
            </p:cNvPicPr>
            <p:nvPr userDrawn="1"/>
          </p:nvPicPr>
          <p:blipFill>
            <a:blip r:embed="rId12"/>
            <a:stretch>
              <a:fillRect/>
            </a:stretch>
          </p:blipFill>
          <p:spPr>
            <a:xfrm>
              <a:off x="0" y="6553200"/>
              <a:ext cx="12192000" cy="304800"/>
            </a:xfrm>
            <a:prstGeom prst="rect">
              <a:avLst/>
            </a:prstGeom>
          </p:spPr>
        </p:pic>
        <p:sp>
          <p:nvSpPr>
            <p:cNvPr id="5" name="Parallelogram 4">
              <a:extLst>
                <a:ext uri="{FF2B5EF4-FFF2-40B4-BE49-F238E27FC236}">
                  <a16:creationId xmlns:a16="http://schemas.microsoft.com/office/drawing/2014/main" id="{C2F9BDB4-275D-1A46-9448-CC335EA45849}"/>
                </a:ext>
              </a:extLst>
            </p:cNvPr>
            <p:cNvSpPr/>
            <p:nvPr userDrawn="1"/>
          </p:nvSpPr>
          <p:spPr>
            <a:xfrm>
              <a:off x="3057525" y="6553195"/>
              <a:ext cx="184901" cy="304805"/>
            </a:xfrm>
            <a:prstGeom prst="parallelogram">
              <a:avLst>
                <a:gd name="adj" fmla="val 84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5938374"/>
      </p:ext>
    </p:extLst>
  </p:cSld>
  <p:clrMap bg1="lt1" tx1="dk1" bg2="lt2" tx2="dk2" accent1="accent1" accent2="accent2" accent3="accent3" accent4="accent4" accent5="accent5" accent6="accent6" hlink="hlink" folHlink="folHlink"/>
  <p:sldLayoutIdLst>
    <p:sldLayoutId id="2147483686" r:id="rId1"/>
    <p:sldLayoutId id="2147483698" r:id="rId2"/>
    <p:sldLayoutId id="2147483687" r:id="rId3"/>
    <p:sldLayoutId id="2147483689" r:id="rId4"/>
    <p:sldLayoutId id="2147483690" r:id="rId5"/>
    <p:sldLayoutId id="2147483691" r:id="rId6"/>
    <p:sldLayoutId id="2147483692" r:id="rId7"/>
    <p:sldLayoutId id="2147483688" r:id="rId8"/>
    <p:sldLayoutId id="2147483693" r:id="rId9"/>
    <p:sldLayoutId id="2147483699"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407988" indent="-407988" algn="l" defTabSz="914400" rtl="0" eaLnBrk="1" latinLnBrk="0" hangingPunct="1">
        <a:lnSpc>
          <a:spcPct val="90000"/>
        </a:lnSpc>
        <a:spcBef>
          <a:spcPts val="1000"/>
        </a:spcBef>
        <a:buClr>
          <a:schemeClr val="accent1"/>
        </a:buClr>
        <a:buSzPct val="90000"/>
        <a:buFont typeface=".Lucida Grande UI Regular"/>
        <a:buChar char="►"/>
        <a:tabLst/>
        <a:defRPr lang="en-US" sz="2400" b="0" i="0" kern="1200" dirty="0">
          <a:solidFill>
            <a:schemeClr val="bg2">
              <a:lumMod val="10000"/>
            </a:schemeClr>
          </a:solidFill>
          <a:latin typeface="+mn-lt"/>
          <a:ea typeface="+mn-ea"/>
          <a:cs typeface="+mn-cs"/>
        </a:defRPr>
      </a:lvl1pPr>
      <a:lvl2pPr marL="747713" indent="-22701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68" userDrawn="1">
          <p15:clr>
            <a:srgbClr val="F26B43"/>
          </p15:clr>
        </p15:guide>
        <p15:guide id="2" pos="408" userDrawn="1">
          <p15:clr>
            <a:srgbClr val="F26B43"/>
          </p15:clr>
        </p15:guide>
        <p15:guide id="3" pos="3840" userDrawn="1">
          <p15:clr>
            <a:srgbClr val="F26B43"/>
          </p15:clr>
        </p15:guide>
        <p15:guide id="4" pos="7272" userDrawn="1">
          <p15:clr>
            <a:srgbClr val="F26B43"/>
          </p15:clr>
        </p15:guide>
        <p15:guide id="5" orient="horz" pos="1056" userDrawn="1">
          <p15:clr>
            <a:srgbClr val="F26B43"/>
          </p15:clr>
        </p15:guide>
        <p15:guide id="6" orient="horz" pos="4118" userDrawn="1">
          <p15:clr>
            <a:srgbClr val="F26B43"/>
          </p15:clr>
        </p15:guide>
        <p15:guide id="7" orient="horz" pos="288" userDrawn="1">
          <p15:clr>
            <a:srgbClr val="F26B43"/>
          </p15:clr>
        </p15:guide>
        <p15:guide id="8" orient="horz"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communityoncology.org/wp-content/uploads/2022/02/COA_FL_PBM_Expose_2-2022.pdf"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drugchannels.net/2023/05/mapping-vertical-integration-of.html"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flickr.com/photos/26008993@N04/13982403427"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drugchannels.net/2024/01/tales-of-unsurprised-us-brand-name-drug.html"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statnews.com/pharmalot/2018/08/16/rebates-fees-drug-prices/"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benefitspro.com/2021/04/15/cautionary-tale-plan-sponsors-losing-manufacturer-rebate-dollars-to-pbms-through-rebate-aggregators/"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axios.com/fda-biosimilar-insulin-viatris-semglee-interchangeable-d8ffac02-c4e7-4282-b087-1ea32e432c72.html"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hyperlink" Target="https://www.marketwatch.com/story/grandma-and-grandpa-arent-going-to-figure-this-one-out-prescription-drug-savings-vanish-in-the-medicare-shuffle-11639152848" TargetMode="External"/><Relationship Id="rId2" Type="http://schemas.openxmlformats.org/officeDocument/2006/relationships/hyperlink" Target="https://www.46brooklyn.com/research/2021/12/1/tecfidera"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bloomberg.com/graphics/2018-drug-spread-pricing/" TargetMode="External"/><Relationship Id="rId7" Type="http://schemas.openxmlformats.org/officeDocument/2006/relationships/image" Target="../media/image25.png"/><Relationship Id="rId2" Type="http://schemas.openxmlformats.org/officeDocument/2006/relationships/hyperlink" Target="https://www.axios.com/data-showing-pbm-medicaid-drug-price-manipulation-1533059892-c2a97bcd-8874-42c2-a161-503e89666678.html" TargetMode="Externa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hyperlink" Target="https://stories.usatodaynetwork.com/sideeffects/cost-cutting-middlemen-reap-millions-via-drug-pricing-data-show/" TargetMode="External"/><Relationship Id="rId4" Type="http://schemas.openxmlformats.org/officeDocument/2006/relationships/hyperlink" Target="https://ohioauditor.gov/news/pressreleases/Details/5042" TargetMode="External"/><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3axisadvisors.com/projects/2019/4/28/analysis-of-pbm-spread-pricing-in-michigan-medicaid-managed-care"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dispatch.com/story/news/2021/10/27/health-care-monopoly-raises-drug-costs-consumers-pharmacists-say-pbms-prescription-cvs-united-cygna/8513593002/"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3axisadvisors.com/projects/2020/1/29/sunshine-in-the-black-box-of-pharmacy-benefits-management" TargetMode="Externa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hyperlink" Target="https://www.3axisadvisors.com/projects/2020/1/29/sunshine-in-the-black-box-of-pharmacy-benefits-management" TargetMode="Externa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twitter.com/A_Ciaccia" TargetMode="External"/><Relationship Id="rId2" Type="http://schemas.openxmlformats.org/officeDocument/2006/relationships/hyperlink" Target="mailto:antonio@3axisadvisors.com" TargetMode="Externa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46brooklyn.com/research/2023/5/10/how-pbms-distort-and-undermine-specialty-drug-pricing-guarantees-blac" TargetMode="Externa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46brooklyn.com/research/2023/5/10/how-pbms-distort-and-undermine-specialty-drug-pricing-guarantees-blac" TargetMode="Externa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46brooklyn.com/research/2023/5/10/how-pbms-distort-and-undermine-specialty-drug-pricing-guarantees-blac"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46brooklyn.com/research/2019/4/21/new-pricing-data-reveals-where-pbms-and-pharmacies-make-their-money" TargetMode="External"/><Relationship Id="rId2" Type="http://schemas.openxmlformats.org/officeDocument/2006/relationships/image" Target="../media/image37.jpg"/><Relationship Id="rId1" Type="http://schemas.openxmlformats.org/officeDocument/2006/relationships/slideLayout" Target="../slideLayouts/slideLayout3.xml"/><Relationship Id="rId4" Type="http://schemas.openxmlformats.org/officeDocument/2006/relationships/hyperlink" Target="https://www.dispatch.com/news/20190430/ohio-medicaid-officials-to-crack-down-on-pbm-specialty-drug-practice"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3axisadvisors.com/projects/2022/10/27/understanding-pharmacy-reimbursement-trends-in-oregon"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3axisadvisors.com/projects/2022/10/27/understanding-pharmacy-reimbursement-trends-in-oregon"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www.3axisadvisors.com/projects/2020/1/29/sunshine-in-the-black-box-of-pharmacy-benefits-management" TargetMode="External"/><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3axisadvisors.com/projects/2020/1/29/sunshine-in-the-black-box-of-pharmacy-benefits-management" TargetMode="Externa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3axisadvisors.com/projects/2019/4/28/analysis-of-pbm-spread-pricing-in-michigan-medicaid-managed-care" TargetMode="Externa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dispatch.com/story/news/2021/07/15/prescription-drug-clawbacks-pharmacy-benefit-managers-ohio/7817914002/"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F8725-F0FE-47A2-935B-130E1CCE7D94}"/>
              </a:ext>
            </a:extLst>
          </p:cNvPr>
          <p:cNvSpPr>
            <a:spLocks noGrp="1"/>
          </p:cNvSpPr>
          <p:nvPr>
            <p:ph type="ctrTitle"/>
          </p:nvPr>
        </p:nvSpPr>
        <p:spPr>
          <a:xfrm>
            <a:off x="4391892" y="1667308"/>
            <a:ext cx="7093526" cy="2387600"/>
          </a:xfrm>
        </p:spPr>
        <p:txBody>
          <a:bodyPr/>
          <a:lstStyle/>
          <a:p>
            <a:r>
              <a:rPr lang="en-US" sz="6300" dirty="0"/>
              <a:t>Then and now: The evolving PBM model</a:t>
            </a:r>
          </a:p>
        </p:txBody>
      </p:sp>
      <p:sp>
        <p:nvSpPr>
          <p:cNvPr id="4" name="Subtitle 3">
            <a:extLst>
              <a:ext uri="{FF2B5EF4-FFF2-40B4-BE49-F238E27FC236}">
                <a16:creationId xmlns:a16="http://schemas.microsoft.com/office/drawing/2014/main" id="{646EC4C5-4F6E-3D48-ACFB-527A9F0D4AD6}"/>
              </a:ext>
            </a:extLst>
          </p:cNvPr>
          <p:cNvSpPr>
            <a:spLocks noGrp="1"/>
          </p:cNvSpPr>
          <p:nvPr>
            <p:ph type="subTitle" idx="1"/>
          </p:nvPr>
        </p:nvSpPr>
        <p:spPr/>
        <p:txBody>
          <a:bodyPr/>
          <a:lstStyle/>
          <a:p>
            <a:r>
              <a:rPr lang="en-US" b="1" dirty="0"/>
              <a:t>ANTONIO CIACCIA</a:t>
            </a:r>
            <a:br>
              <a:rPr lang="en-US" b="1" dirty="0"/>
            </a:br>
            <a:endParaRPr lang="en-US" b="1" dirty="0"/>
          </a:p>
          <a:p>
            <a:r>
              <a:rPr lang="en-US" b="1" dirty="0"/>
              <a:t>February 2024</a:t>
            </a:r>
          </a:p>
        </p:txBody>
      </p:sp>
      <p:pic>
        <p:nvPicPr>
          <p:cNvPr id="8" name="Picture 7" descr="A close up of a sign&#10;&#10;Description automatically generated">
            <a:extLst>
              <a:ext uri="{FF2B5EF4-FFF2-40B4-BE49-F238E27FC236}">
                <a16:creationId xmlns:a16="http://schemas.microsoft.com/office/drawing/2014/main" id="{41E217D3-A1A3-9A4D-A575-536848B1D7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6505" y="2486324"/>
            <a:ext cx="2705100" cy="552183"/>
          </a:xfrm>
          <a:prstGeom prst="rect">
            <a:avLst/>
          </a:prstGeom>
        </p:spPr>
      </p:pic>
    </p:spTree>
    <p:extLst>
      <p:ext uri="{BB962C8B-B14F-4D97-AF65-F5344CB8AC3E}">
        <p14:creationId xmlns:p14="http://schemas.microsoft.com/office/powerpoint/2010/main" val="16438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A4CF-36C5-C895-7682-41C814CF0E7A}"/>
              </a:ext>
            </a:extLst>
          </p:cNvPr>
          <p:cNvSpPr>
            <a:spLocks noGrp="1"/>
          </p:cNvSpPr>
          <p:nvPr>
            <p:ph type="title"/>
          </p:nvPr>
        </p:nvSpPr>
        <p:spPr/>
        <p:txBody>
          <a:bodyPr/>
          <a:lstStyle/>
          <a:p>
            <a:r>
              <a:rPr lang="en-US" dirty="0"/>
              <a:t>OBRA ‘90</a:t>
            </a:r>
          </a:p>
        </p:txBody>
      </p:sp>
      <p:sp>
        <p:nvSpPr>
          <p:cNvPr id="3" name="Content Placeholder 2">
            <a:extLst>
              <a:ext uri="{FF2B5EF4-FFF2-40B4-BE49-F238E27FC236}">
                <a16:creationId xmlns:a16="http://schemas.microsoft.com/office/drawing/2014/main" id="{F903AAEE-CD08-8A54-8227-D5A2346FA07D}"/>
              </a:ext>
            </a:extLst>
          </p:cNvPr>
          <p:cNvSpPr>
            <a:spLocks noGrp="1"/>
          </p:cNvSpPr>
          <p:nvPr>
            <p:ph idx="1"/>
          </p:nvPr>
        </p:nvSpPr>
        <p:spPr/>
        <p:txBody>
          <a:bodyPr/>
          <a:lstStyle/>
          <a:p>
            <a:r>
              <a:rPr lang="en-US" dirty="0"/>
              <a:t>Created by the Omnibus Reconciliation Act of 1990 (OBRA 1990), the Medicaid Drug Rebate Program helps lower Medicaid spending on outpatient prescription drugs by ensuring states receive discounts similar to those provided to private purchasers.</a:t>
            </a:r>
          </a:p>
          <a:p>
            <a:r>
              <a:rPr lang="en-US" dirty="0"/>
              <a:t>Drug utilization review (DUR) is a process required by federal law in the Omnibus Budget Reconciliation Act of 1990 (OBRA 90) to assure that prescriptions for covered outpatient drugs are appropriate, medically necessary, and not likely to result in adverse medical results.</a:t>
            </a:r>
          </a:p>
          <a:p>
            <a:pPr lvl="1"/>
            <a:r>
              <a:rPr lang="en-US" dirty="0"/>
              <a:t>Prospective DUR</a:t>
            </a:r>
          </a:p>
          <a:p>
            <a:pPr lvl="1"/>
            <a:r>
              <a:rPr lang="en-US" dirty="0"/>
              <a:t>Maintain health records</a:t>
            </a:r>
          </a:p>
          <a:p>
            <a:pPr lvl="1"/>
            <a:r>
              <a:rPr lang="en-US" dirty="0"/>
              <a:t>Counsel people on new prescriptions</a:t>
            </a:r>
          </a:p>
        </p:txBody>
      </p:sp>
      <p:sp>
        <p:nvSpPr>
          <p:cNvPr id="4" name="object 3">
            <a:extLst>
              <a:ext uri="{FF2B5EF4-FFF2-40B4-BE49-F238E27FC236}">
                <a16:creationId xmlns:a16="http://schemas.microsoft.com/office/drawing/2014/main" id="{C5B33B93-64D7-5EA6-1B93-A5E9FA7B87DD}"/>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078976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A008E-4922-EEC4-2DA5-7B61E3C89A4A}"/>
              </a:ext>
            </a:extLst>
          </p:cNvPr>
          <p:cNvSpPr>
            <a:spLocks noGrp="1"/>
          </p:cNvSpPr>
          <p:nvPr>
            <p:ph type="title"/>
          </p:nvPr>
        </p:nvSpPr>
        <p:spPr/>
        <p:txBody>
          <a:bodyPr/>
          <a:lstStyle/>
          <a:p>
            <a:r>
              <a:rPr lang="en-US" dirty="0"/>
              <a:t>Early PBM Merger Activity</a:t>
            </a:r>
          </a:p>
        </p:txBody>
      </p:sp>
      <p:sp>
        <p:nvSpPr>
          <p:cNvPr id="3" name="Content Placeholder 2">
            <a:extLst>
              <a:ext uri="{FF2B5EF4-FFF2-40B4-BE49-F238E27FC236}">
                <a16:creationId xmlns:a16="http://schemas.microsoft.com/office/drawing/2014/main" id="{A142E26D-2F40-9B37-038F-DA47A772D5C4}"/>
              </a:ext>
            </a:extLst>
          </p:cNvPr>
          <p:cNvSpPr>
            <a:spLocks noGrp="1"/>
          </p:cNvSpPr>
          <p:nvPr>
            <p:ph idx="1"/>
          </p:nvPr>
        </p:nvSpPr>
        <p:spPr/>
        <p:txBody>
          <a:bodyPr/>
          <a:lstStyle/>
          <a:p>
            <a:r>
              <a:rPr lang="en-US" b="0" i="0" dirty="0">
                <a:solidFill>
                  <a:srgbClr val="333333"/>
                </a:solidFill>
                <a:effectLst/>
                <a:latin typeface="Arial Narrow" panose="020B0606020202030204" pitchFamily="34" charset="0"/>
              </a:rPr>
              <a:t>In 1993, the pharmaceutical market was jolted by major pharmaceutical manufacturers' purchases of the three largest PBMs. </a:t>
            </a:r>
          </a:p>
          <a:p>
            <a:pPr lvl="1"/>
            <a:r>
              <a:rPr lang="en-US" b="0" i="0" dirty="0">
                <a:solidFill>
                  <a:srgbClr val="333333"/>
                </a:solidFill>
                <a:effectLst/>
                <a:latin typeface="Arial Narrow" panose="020B0606020202030204" pitchFamily="34" charset="0"/>
              </a:rPr>
              <a:t>Merck &amp; Co. through a $6.6 billion purchase of Medco Containment Services</a:t>
            </a:r>
          </a:p>
          <a:p>
            <a:pPr lvl="1"/>
            <a:r>
              <a:rPr lang="en-US" b="0" i="0" dirty="0">
                <a:solidFill>
                  <a:srgbClr val="333333"/>
                </a:solidFill>
                <a:effectLst/>
                <a:latin typeface="Arial Narrow" panose="020B0606020202030204" pitchFamily="34" charset="0"/>
              </a:rPr>
              <a:t>Eli Lilly &amp; Co. acquired PCS Health Systems for $4.1 billion, </a:t>
            </a:r>
          </a:p>
          <a:p>
            <a:pPr lvl="1"/>
            <a:r>
              <a:rPr lang="en-US" b="0" i="0" dirty="0">
                <a:solidFill>
                  <a:srgbClr val="333333"/>
                </a:solidFill>
                <a:effectLst/>
                <a:latin typeface="Arial Narrow" panose="020B0606020202030204" pitchFamily="34" charset="0"/>
              </a:rPr>
              <a:t>and SmithKline Beecham acquired Diversified Pharmaceutical Services (DPS) for $2.3 billion</a:t>
            </a:r>
          </a:p>
          <a:p>
            <a:pPr lvl="1"/>
            <a:r>
              <a:rPr lang="en-US" b="0" i="0" dirty="0">
                <a:solidFill>
                  <a:srgbClr val="333333"/>
                </a:solidFill>
                <a:effectLst/>
                <a:latin typeface="Arial Narrow" panose="020B0606020202030204" pitchFamily="34" charset="0"/>
              </a:rPr>
              <a:t>Subsequently, Caremark entered into agreements with Pfizer and Bristol Myers-Squibb, and </a:t>
            </a:r>
            <a:r>
              <a:rPr lang="en-US" b="0" i="0" dirty="0" err="1">
                <a:solidFill>
                  <a:srgbClr val="333333"/>
                </a:solidFill>
                <a:effectLst/>
                <a:latin typeface="Arial Narrow" panose="020B0606020202030204" pitchFamily="34" charset="0"/>
              </a:rPr>
              <a:t>ValueRx</a:t>
            </a:r>
            <a:r>
              <a:rPr lang="en-US" b="0" i="0" dirty="0">
                <a:solidFill>
                  <a:srgbClr val="333333"/>
                </a:solidFill>
                <a:effectLst/>
                <a:latin typeface="Arial Narrow" panose="020B0606020202030204" pitchFamily="34" charset="0"/>
              </a:rPr>
              <a:t> allied with Pfizer.</a:t>
            </a:r>
            <a:endParaRPr lang="en-US" dirty="0">
              <a:latin typeface="Arial Narrow" panose="020B0606020202030204" pitchFamily="34" charset="0"/>
            </a:endParaRPr>
          </a:p>
        </p:txBody>
      </p:sp>
      <p:sp>
        <p:nvSpPr>
          <p:cNvPr id="4" name="object 3">
            <a:extLst>
              <a:ext uri="{FF2B5EF4-FFF2-40B4-BE49-F238E27FC236}">
                <a16:creationId xmlns:a16="http://schemas.microsoft.com/office/drawing/2014/main" id="{F2145672-1EF7-C41C-2DD4-D9717A850782}"/>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37459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3FF21-FD3D-9A01-3950-492AAE7807B9}"/>
              </a:ext>
            </a:extLst>
          </p:cNvPr>
          <p:cNvSpPr>
            <a:spLocks noGrp="1"/>
          </p:cNvSpPr>
          <p:nvPr>
            <p:ph type="title"/>
          </p:nvPr>
        </p:nvSpPr>
        <p:spPr/>
        <p:txBody>
          <a:bodyPr/>
          <a:lstStyle/>
          <a:p>
            <a:r>
              <a:rPr lang="en-US" dirty="0"/>
              <a:t>Regulatory Oversight</a:t>
            </a:r>
          </a:p>
        </p:txBody>
      </p:sp>
      <p:sp>
        <p:nvSpPr>
          <p:cNvPr id="3" name="Content Placeholder 2">
            <a:extLst>
              <a:ext uri="{FF2B5EF4-FFF2-40B4-BE49-F238E27FC236}">
                <a16:creationId xmlns:a16="http://schemas.microsoft.com/office/drawing/2014/main" id="{B00295A6-5DE0-1559-FECC-FE07C5CD62C6}"/>
              </a:ext>
            </a:extLst>
          </p:cNvPr>
          <p:cNvSpPr>
            <a:spLocks noGrp="1"/>
          </p:cNvSpPr>
          <p:nvPr>
            <p:ph idx="1"/>
          </p:nvPr>
        </p:nvSpPr>
        <p:spPr/>
        <p:txBody>
          <a:bodyPr/>
          <a:lstStyle/>
          <a:p>
            <a:r>
              <a:rPr lang="en-US" dirty="0"/>
              <a:t>The Federal Trade Commission (FTC) took interest in manufacturer acquisitions of PBM services. </a:t>
            </a:r>
          </a:p>
          <a:p>
            <a:pPr lvl="1"/>
            <a:r>
              <a:rPr lang="en-US" sz="2000" dirty="0"/>
              <a:t>Lilly and PCS entered into a consent decree with the FTC requiring PCS to provide an open formulary option and to prevent information acquired by PCS on rival drug manufacturers' prices and practices from being revealed to the parent company</a:t>
            </a:r>
          </a:p>
          <a:p>
            <a:pPr lvl="1"/>
            <a:r>
              <a:rPr lang="en-US" sz="2000" dirty="0"/>
              <a:t>FTC required that Lilly appoint a Pharmacy and Therapeutics Committee, in which the majority of members would hold no affiliation with PCS or Lilly </a:t>
            </a:r>
          </a:p>
          <a:p>
            <a:pPr lvl="1"/>
            <a:r>
              <a:rPr lang="en-US" sz="2000" dirty="0"/>
              <a:t>GAO investigated Merck-Medco acquisition </a:t>
            </a:r>
          </a:p>
          <a:p>
            <a:r>
              <a:rPr lang="en-US" dirty="0"/>
              <a:t>Between 1998 and 2003, the manufacturers severed ownership of their PBMs</a:t>
            </a:r>
          </a:p>
        </p:txBody>
      </p:sp>
      <p:sp>
        <p:nvSpPr>
          <p:cNvPr id="4" name="object 3">
            <a:extLst>
              <a:ext uri="{FF2B5EF4-FFF2-40B4-BE49-F238E27FC236}">
                <a16:creationId xmlns:a16="http://schemas.microsoft.com/office/drawing/2014/main" id="{9236C198-A4DE-8AD1-9094-5C5866D08619}"/>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2189032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3DC86-EF6E-3F2D-CAA7-0CB0DDCDE482}"/>
              </a:ext>
            </a:extLst>
          </p:cNvPr>
          <p:cNvSpPr>
            <a:spLocks noGrp="1"/>
          </p:cNvSpPr>
          <p:nvPr>
            <p:ph type="title"/>
          </p:nvPr>
        </p:nvSpPr>
        <p:spPr/>
        <p:txBody>
          <a:bodyPr/>
          <a:lstStyle/>
          <a:p>
            <a:r>
              <a:rPr lang="en-US" dirty="0"/>
              <a:t>The Affordable Care Act</a:t>
            </a:r>
          </a:p>
        </p:txBody>
      </p:sp>
      <p:sp>
        <p:nvSpPr>
          <p:cNvPr id="3" name="Content Placeholder 2">
            <a:extLst>
              <a:ext uri="{FF2B5EF4-FFF2-40B4-BE49-F238E27FC236}">
                <a16:creationId xmlns:a16="http://schemas.microsoft.com/office/drawing/2014/main" id="{DB206B7E-9CE6-D52C-9155-49DA0AF0CE87}"/>
              </a:ext>
            </a:extLst>
          </p:cNvPr>
          <p:cNvSpPr>
            <a:spLocks noGrp="1"/>
          </p:cNvSpPr>
          <p:nvPr>
            <p:ph idx="1"/>
          </p:nvPr>
        </p:nvSpPr>
        <p:spPr/>
        <p:txBody>
          <a:bodyPr/>
          <a:lstStyle/>
          <a:p>
            <a:r>
              <a:rPr lang="en-US" dirty="0"/>
              <a:t>The 2010 Affordable Care Act impacted all aspects of U.S. healthcare – directly or indirectly</a:t>
            </a:r>
          </a:p>
          <a:p>
            <a:r>
              <a:rPr lang="en-US" dirty="0"/>
              <a:t>For PBMs, the ACA requires PBMs that manage drug coverage under a contract with a Medicare Part D drug plan or qualified health benefits plans offered through a state exchange to disclose certain financial and prescription drug dispensing information relating to their client contracts.</a:t>
            </a:r>
          </a:p>
          <a:p>
            <a:pPr lvl="1"/>
            <a:r>
              <a:rPr lang="en-US" sz="2000" dirty="0"/>
              <a:t>1) “the aggregate amount, and the type of rebates, discounts, or price concessions that the PBM negotiates that are attributable to patient utilization under the plan,” </a:t>
            </a:r>
          </a:p>
          <a:p>
            <a:pPr lvl="1"/>
            <a:r>
              <a:rPr lang="en-US" sz="2000" dirty="0"/>
              <a:t>2) “the aggregate amount of the rebates, discounts, or price concessions that are passed through to the plan sponsor,” </a:t>
            </a:r>
          </a:p>
          <a:p>
            <a:pPr lvl="1"/>
            <a:r>
              <a:rPr lang="en-US" sz="2000" dirty="0"/>
              <a:t>3) “the total number of prescriptions that were dispensed,” and </a:t>
            </a:r>
          </a:p>
          <a:p>
            <a:pPr lvl="1"/>
            <a:r>
              <a:rPr lang="en-US" sz="2000" dirty="0"/>
              <a:t>4) “[t]he aggregate amount of the difference between the amount the health benefits plan pays the PBM and the amount that the PBM pays retail pharmacies, and mail order pharmacies”</a:t>
            </a:r>
          </a:p>
          <a:p>
            <a:r>
              <a:rPr lang="en-US" sz="2000" dirty="0"/>
              <a:t>Furthermore, the medical loss ratio (MLR) requirements have potential impacts to the vertical integration that has occurred since the law’s passage</a:t>
            </a:r>
          </a:p>
        </p:txBody>
      </p:sp>
      <p:sp>
        <p:nvSpPr>
          <p:cNvPr id="4" name="object 3">
            <a:extLst>
              <a:ext uri="{FF2B5EF4-FFF2-40B4-BE49-F238E27FC236}">
                <a16:creationId xmlns:a16="http://schemas.microsoft.com/office/drawing/2014/main" id="{17EAE83F-0261-C49F-B033-B73AC55FF80B}"/>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758030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E1F11-2E51-D11C-5258-77C2CA05E015}"/>
              </a:ext>
            </a:extLst>
          </p:cNvPr>
          <p:cNvSpPr>
            <a:spLocks noGrp="1"/>
          </p:cNvSpPr>
          <p:nvPr>
            <p:ph type="title"/>
          </p:nvPr>
        </p:nvSpPr>
        <p:spPr/>
        <p:txBody>
          <a:bodyPr/>
          <a:lstStyle/>
          <a:p>
            <a:r>
              <a:rPr lang="en-US" dirty="0"/>
              <a:t>Horizontal Consolidation</a:t>
            </a:r>
          </a:p>
        </p:txBody>
      </p:sp>
      <p:sp>
        <p:nvSpPr>
          <p:cNvPr id="8" name="Content Placeholder 7">
            <a:extLst>
              <a:ext uri="{FF2B5EF4-FFF2-40B4-BE49-F238E27FC236}">
                <a16:creationId xmlns:a16="http://schemas.microsoft.com/office/drawing/2014/main" id="{DAD35C35-9F78-43D3-859B-E82B4146B9F5}"/>
              </a:ext>
            </a:extLst>
          </p:cNvPr>
          <p:cNvSpPr>
            <a:spLocks noGrp="1"/>
          </p:cNvSpPr>
          <p:nvPr>
            <p:ph sz="half" idx="1"/>
          </p:nvPr>
        </p:nvSpPr>
        <p:spPr>
          <a:xfrm>
            <a:off x="647701" y="1406175"/>
            <a:ext cx="4723289" cy="4351338"/>
          </a:xfrm>
        </p:spPr>
        <p:txBody>
          <a:bodyPr/>
          <a:lstStyle/>
          <a:p>
            <a:r>
              <a:rPr lang="en-US" dirty="0"/>
              <a:t>It began with a series of consolidations in which some PBMs acquired pharmacies and other PBMs</a:t>
            </a:r>
          </a:p>
          <a:p>
            <a:pPr lvl="1"/>
            <a:r>
              <a:rPr lang="en-US" dirty="0"/>
              <a:t>Big 3 PBMs estimated to make up 80-85% of marketplace</a:t>
            </a:r>
          </a:p>
          <a:p>
            <a:pPr lvl="1"/>
            <a:r>
              <a:rPr lang="en-US" dirty="0"/>
              <a:t>But that’s just one layer within large, vertically integrated enterprises</a:t>
            </a:r>
          </a:p>
        </p:txBody>
      </p:sp>
      <p:pic>
        <p:nvPicPr>
          <p:cNvPr id="11" name="Content Placeholder 10">
            <a:extLst>
              <a:ext uri="{FF2B5EF4-FFF2-40B4-BE49-F238E27FC236}">
                <a16:creationId xmlns:a16="http://schemas.microsoft.com/office/drawing/2014/main" id="{ED506A00-9441-FB51-D522-87EF1BC44333}"/>
              </a:ext>
            </a:extLst>
          </p:cNvPr>
          <p:cNvPicPr>
            <a:picLocks noGrp="1" noChangeAspect="1"/>
          </p:cNvPicPr>
          <p:nvPr>
            <p:ph sz="half" idx="2"/>
          </p:nvPr>
        </p:nvPicPr>
        <p:blipFill>
          <a:blip r:embed="rId2"/>
          <a:stretch>
            <a:fillRect/>
          </a:stretch>
        </p:blipFill>
        <p:spPr>
          <a:xfrm>
            <a:off x="5566446" y="1838307"/>
            <a:ext cx="4867187" cy="3613518"/>
          </a:xfrm>
        </p:spPr>
      </p:pic>
      <p:sp>
        <p:nvSpPr>
          <p:cNvPr id="12" name="TextBox 11">
            <a:extLst>
              <a:ext uri="{FF2B5EF4-FFF2-40B4-BE49-F238E27FC236}">
                <a16:creationId xmlns:a16="http://schemas.microsoft.com/office/drawing/2014/main" id="{651861D7-88C3-1F72-ACCB-BC4C0551990A}"/>
              </a:ext>
            </a:extLst>
          </p:cNvPr>
          <p:cNvSpPr txBox="1"/>
          <p:nvPr/>
        </p:nvSpPr>
        <p:spPr>
          <a:xfrm>
            <a:off x="5566445" y="5511567"/>
            <a:ext cx="5424110" cy="253916"/>
          </a:xfrm>
          <a:prstGeom prst="rect">
            <a:avLst/>
          </a:prstGeom>
          <a:noFill/>
        </p:spPr>
        <p:txBody>
          <a:bodyPr wrap="square" rtlCol="0">
            <a:spAutoFit/>
          </a:bodyPr>
          <a:lstStyle/>
          <a:p>
            <a:r>
              <a:rPr lang="en-US" sz="1050" i="1" dirty="0"/>
              <a:t>Source: </a:t>
            </a:r>
            <a:r>
              <a:rPr lang="en-US" sz="1050" i="1" dirty="0">
                <a:hlinkClick r:id="rId3"/>
              </a:rPr>
              <a:t>https://communityoncology.org/wp-content/uploads/2022/02/COA_FL_PBM_Expose_2-2022.pdf</a:t>
            </a:r>
            <a:r>
              <a:rPr lang="en-US" sz="1050" i="1" dirty="0"/>
              <a:t> </a:t>
            </a:r>
          </a:p>
        </p:txBody>
      </p:sp>
      <p:sp>
        <p:nvSpPr>
          <p:cNvPr id="3" name="object 3">
            <a:extLst>
              <a:ext uri="{FF2B5EF4-FFF2-40B4-BE49-F238E27FC236}">
                <a16:creationId xmlns:a16="http://schemas.microsoft.com/office/drawing/2014/main" id="{6AE8918C-869C-9616-B402-6A327DD141D5}"/>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4162406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B471-8291-0212-B01E-0264529EE38B}"/>
              </a:ext>
            </a:extLst>
          </p:cNvPr>
          <p:cNvSpPr>
            <a:spLocks noGrp="1"/>
          </p:cNvSpPr>
          <p:nvPr>
            <p:ph type="title"/>
          </p:nvPr>
        </p:nvSpPr>
        <p:spPr/>
        <p:txBody>
          <a:bodyPr/>
          <a:lstStyle/>
          <a:p>
            <a:r>
              <a:rPr lang="en-US" dirty="0"/>
              <a:t>Vertical Consolidation</a:t>
            </a:r>
          </a:p>
        </p:txBody>
      </p:sp>
      <p:sp>
        <p:nvSpPr>
          <p:cNvPr id="3" name="Content Placeholder 2">
            <a:extLst>
              <a:ext uri="{FF2B5EF4-FFF2-40B4-BE49-F238E27FC236}">
                <a16:creationId xmlns:a16="http://schemas.microsoft.com/office/drawing/2014/main" id="{438595C7-D728-CDB4-82D4-64B225174A66}"/>
              </a:ext>
            </a:extLst>
          </p:cNvPr>
          <p:cNvSpPr>
            <a:spLocks noGrp="1"/>
          </p:cNvSpPr>
          <p:nvPr>
            <p:ph sz="half" idx="1"/>
          </p:nvPr>
        </p:nvSpPr>
        <p:spPr>
          <a:xfrm>
            <a:off x="727969" y="1666234"/>
            <a:ext cx="1961965" cy="4351338"/>
          </a:xfrm>
        </p:spPr>
        <p:txBody>
          <a:bodyPr/>
          <a:lstStyle/>
          <a:p>
            <a:r>
              <a:rPr lang="en-US" dirty="0"/>
              <a:t>Today, vertical consolidation has created silos offering a breath of pharmacy services across the U.S. drug supply chain</a:t>
            </a:r>
          </a:p>
        </p:txBody>
      </p:sp>
      <p:sp>
        <p:nvSpPr>
          <p:cNvPr id="7" name="TextBox 6">
            <a:extLst>
              <a:ext uri="{FF2B5EF4-FFF2-40B4-BE49-F238E27FC236}">
                <a16:creationId xmlns:a16="http://schemas.microsoft.com/office/drawing/2014/main" id="{E7373A93-0183-D91A-ACCB-9F3FC937FBFC}"/>
              </a:ext>
            </a:extLst>
          </p:cNvPr>
          <p:cNvSpPr txBox="1"/>
          <p:nvPr/>
        </p:nvSpPr>
        <p:spPr>
          <a:xfrm>
            <a:off x="2823100" y="5841507"/>
            <a:ext cx="7430610" cy="261610"/>
          </a:xfrm>
          <a:prstGeom prst="rect">
            <a:avLst/>
          </a:prstGeom>
          <a:noFill/>
        </p:spPr>
        <p:txBody>
          <a:bodyPr wrap="square">
            <a:spAutoFit/>
          </a:bodyPr>
          <a:lstStyle/>
          <a:p>
            <a:r>
              <a:rPr lang="en-US" sz="1100" dirty="0"/>
              <a:t>Source: </a:t>
            </a:r>
            <a:r>
              <a:rPr lang="en-US" sz="1100" dirty="0">
                <a:hlinkClick r:id="rId2"/>
              </a:rPr>
              <a:t>https://www.drugchannels.net/2023/05/mapping-vertical-integration-of.html</a:t>
            </a:r>
            <a:r>
              <a:rPr lang="en-US" sz="1100" dirty="0"/>
              <a:t> </a:t>
            </a:r>
          </a:p>
        </p:txBody>
      </p:sp>
      <p:pic>
        <p:nvPicPr>
          <p:cNvPr id="5" name="Picture 2">
            <a:extLst>
              <a:ext uri="{FF2B5EF4-FFF2-40B4-BE49-F238E27FC236}">
                <a16:creationId xmlns:a16="http://schemas.microsoft.com/office/drawing/2014/main" id="{29F95996-00DB-54D7-FE39-F6BDE8852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367" y="913260"/>
            <a:ext cx="8640932" cy="4860524"/>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3">
            <a:extLst>
              <a:ext uri="{FF2B5EF4-FFF2-40B4-BE49-F238E27FC236}">
                <a16:creationId xmlns:a16="http://schemas.microsoft.com/office/drawing/2014/main" id="{10E952D4-66D3-6E10-D42D-68F543721829}"/>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396302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a:xfrm>
            <a:off x="647700" y="387350"/>
            <a:ext cx="10754590" cy="1325563"/>
          </a:xfrm>
        </p:spPr>
        <p:txBody>
          <a:bodyPr/>
          <a:lstStyle/>
          <a:p>
            <a:r>
              <a:rPr lang="en-US" dirty="0"/>
              <a:t>In a world of bogus, inflated drug prices, PBMs are supposed to be the good guys</a:t>
            </a:r>
          </a:p>
        </p:txBody>
      </p:sp>
      <p:sp>
        <p:nvSpPr>
          <p:cNvPr id="14" name="Content Placeholder 2">
            <a:extLst>
              <a:ext uri="{FF2B5EF4-FFF2-40B4-BE49-F238E27FC236}">
                <a16:creationId xmlns:a16="http://schemas.microsoft.com/office/drawing/2014/main" id="{965DED3D-CA2B-4581-A854-E59174712BA6}"/>
              </a:ext>
            </a:extLst>
          </p:cNvPr>
          <p:cNvSpPr>
            <a:spLocks noGrp="1"/>
          </p:cNvSpPr>
          <p:nvPr>
            <p:ph idx="1"/>
          </p:nvPr>
        </p:nvSpPr>
        <p:spPr>
          <a:xfrm>
            <a:off x="647700" y="1905000"/>
            <a:ext cx="5448301" cy="4237038"/>
          </a:xfrm>
        </p:spPr>
        <p:txBody>
          <a:bodyPr/>
          <a:lstStyle/>
          <a:p>
            <a:pPr>
              <a:lnSpc>
                <a:spcPct val="110000"/>
              </a:lnSpc>
            </a:pPr>
            <a:r>
              <a:rPr lang="en-US" sz="2600" dirty="0"/>
              <a:t>Decades ago, as more medicines entered the market and prescription drug costs grew, plan sponsors sought ways to holding spending accountable.</a:t>
            </a:r>
          </a:p>
          <a:p>
            <a:pPr>
              <a:lnSpc>
                <a:spcPct val="110000"/>
              </a:lnSpc>
            </a:pPr>
            <a:r>
              <a:rPr lang="en-US" sz="2600" dirty="0"/>
              <a:t>PBMs were brought in to </a:t>
            </a:r>
            <a:br>
              <a:rPr lang="en-US" sz="2600" dirty="0"/>
            </a:br>
            <a:r>
              <a:rPr lang="en-US" sz="2600" dirty="0"/>
              <a:t>act as friction against </a:t>
            </a:r>
            <a:r>
              <a:rPr lang="en-US" sz="2600" dirty="0" err="1"/>
              <a:t>drugmakers</a:t>
            </a:r>
            <a:r>
              <a:rPr lang="en-US" sz="2600" dirty="0"/>
              <a:t>, wholesalers, pharmacies, and other members of the drug supply chain. </a:t>
            </a:r>
          </a:p>
        </p:txBody>
      </p:sp>
      <p:sp>
        <p:nvSpPr>
          <p:cNvPr id="3" name="Rectangle 2">
            <a:extLst>
              <a:ext uri="{FF2B5EF4-FFF2-40B4-BE49-F238E27FC236}">
                <a16:creationId xmlns:a16="http://schemas.microsoft.com/office/drawing/2014/main" id="{35B80EBC-098E-408D-B380-DA8B51510A2C}"/>
              </a:ext>
            </a:extLst>
          </p:cNvPr>
          <p:cNvSpPr/>
          <p:nvPr/>
        </p:nvSpPr>
        <p:spPr>
          <a:xfrm>
            <a:off x="7444509" y="5384803"/>
            <a:ext cx="554182" cy="12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ot in Hall of Fame - The Big Boss Man to the WWE HOF">
            <a:extLst>
              <a:ext uri="{FF2B5EF4-FFF2-40B4-BE49-F238E27FC236}">
                <a16:creationId xmlns:a16="http://schemas.microsoft.com/office/drawing/2014/main" id="{A24C18CF-E8F2-4DE7-934F-D642C33DF63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591"/>
                    </a14:imgEffect>
                    <a14:imgEffect>
                      <a14:brightnessContrast bright="6000" contrast="17000"/>
                    </a14:imgEffect>
                  </a14:imgLayer>
                </a14:imgProps>
              </a:ext>
              <a:ext uri="{28A0092B-C50C-407E-A947-70E740481C1C}">
                <a14:useLocalDpi xmlns:a14="http://schemas.microsoft.com/office/drawing/2010/main" val="0"/>
              </a:ext>
            </a:extLst>
          </a:blip>
          <a:srcRect t="5026"/>
          <a:stretch/>
        </p:blipFill>
        <p:spPr bwMode="auto">
          <a:xfrm>
            <a:off x="7444509" y="1676400"/>
            <a:ext cx="3254439" cy="4288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bject 3">
            <a:extLst>
              <a:ext uri="{FF2B5EF4-FFF2-40B4-BE49-F238E27FC236}">
                <a16:creationId xmlns:a16="http://schemas.microsoft.com/office/drawing/2014/main" id="{427C91A8-EC5A-FAE0-7578-BD9E59B901F6}"/>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664944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lstStyle/>
          <a:p>
            <a:r>
              <a:rPr lang="en-US" dirty="0"/>
              <a:t>The evolving role of PBMs</a:t>
            </a:r>
          </a:p>
        </p:txBody>
      </p:sp>
      <p:sp>
        <p:nvSpPr>
          <p:cNvPr id="14" name="Content Placeholder 2">
            <a:extLst>
              <a:ext uri="{FF2B5EF4-FFF2-40B4-BE49-F238E27FC236}">
                <a16:creationId xmlns:a16="http://schemas.microsoft.com/office/drawing/2014/main" id="{965DED3D-CA2B-4581-A854-E59174712BA6}"/>
              </a:ext>
            </a:extLst>
          </p:cNvPr>
          <p:cNvSpPr>
            <a:spLocks noGrp="1"/>
          </p:cNvSpPr>
          <p:nvPr>
            <p:ph sz="half" idx="1"/>
          </p:nvPr>
        </p:nvSpPr>
        <p:spPr>
          <a:xfrm>
            <a:off x="647699" y="1343888"/>
            <a:ext cx="5626677" cy="4351338"/>
          </a:xfrm>
        </p:spPr>
        <p:txBody>
          <a:bodyPr/>
          <a:lstStyle/>
          <a:p>
            <a:pPr>
              <a:lnSpc>
                <a:spcPct val="110000"/>
              </a:lnSpc>
            </a:pPr>
            <a:r>
              <a:rPr lang="en-US" sz="2600" dirty="0"/>
              <a:t>As PBMs worked to control one end of the drug supply chain, they began to develop business interests in the very marketplace that they were hired to control.</a:t>
            </a:r>
          </a:p>
        </p:txBody>
      </p:sp>
      <p:sp>
        <p:nvSpPr>
          <p:cNvPr id="11" name="Content Placeholder 10">
            <a:extLst>
              <a:ext uri="{FF2B5EF4-FFF2-40B4-BE49-F238E27FC236}">
                <a16:creationId xmlns:a16="http://schemas.microsoft.com/office/drawing/2014/main" id="{E54D4883-0378-ED46-92C8-FF40F7D6508C}"/>
              </a:ext>
            </a:extLst>
          </p:cNvPr>
          <p:cNvSpPr>
            <a:spLocks noGrp="1"/>
          </p:cNvSpPr>
          <p:nvPr>
            <p:ph sz="half" idx="2"/>
          </p:nvPr>
        </p:nvSpPr>
        <p:spPr>
          <a:xfrm>
            <a:off x="6542844" y="1343888"/>
            <a:ext cx="5001456" cy="4351338"/>
          </a:xfrm>
        </p:spPr>
        <p:txBody>
          <a:bodyPr/>
          <a:lstStyle/>
          <a:p>
            <a:pPr>
              <a:lnSpc>
                <a:spcPct val="110000"/>
              </a:lnSpc>
            </a:pPr>
            <a:r>
              <a:rPr lang="en-US" sz="2600" dirty="0"/>
              <a:t>Today, PBMs advertise that they are the only entity working to control prescription drug costs, but data shows that </a:t>
            </a:r>
            <a:r>
              <a:rPr lang="en-US" sz="2600" b="1" dirty="0"/>
              <a:t>PBM profits generated off prescription drug transactions heavily distorts their incentives to control drug spending for their clients.</a:t>
            </a:r>
          </a:p>
        </p:txBody>
      </p:sp>
      <p:pic>
        <p:nvPicPr>
          <p:cNvPr id="2050" name="Picture 2" descr="Bribe | elmago_delmar | Flickr">
            <a:hlinkClick r:id="rId2"/>
            <a:extLst>
              <a:ext uri="{FF2B5EF4-FFF2-40B4-BE49-F238E27FC236}">
                <a16:creationId xmlns:a16="http://schemas.microsoft.com/office/drawing/2014/main" id="{B7A138CE-13DA-4AC0-ACAE-1A7355BC42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59" t="10254" r="12381" b="8506"/>
          <a:stretch/>
        </p:blipFill>
        <p:spPr bwMode="auto">
          <a:xfrm>
            <a:off x="1483564" y="3484847"/>
            <a:ext cx="3954945" cy="2175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bject 3">
            <a:extLst>
              <a:ext uri="{FF2B5EF4-FFF2-40B4-BE49-F238E27FC236}">
                <a16:creationId xmlns:a16="http://schemas.microsoft.com/office/drawing/2014/main" id="{E8331A99-439E-3E18-E9CE-B2878C9C13E5}"/>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237992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EA1A-46E5-400A-8B43-3CD221F29DB5}"/>
              </a:ext>
            </a:extLst>
          </p:cNvPr>
          <p:cNvSpPr>
            <a:spLocks noGrp="1"/>
          </p:cNvSpPr>
          <p:nvPr>
            <p:ph type="title"/>
          </p:nvPr>
        </p:nvSpPr>
        <p:spPr>
          <a:xfrm>
            <a:off x="3351434" y="2264783"/>
            <a:ext cx="7212404" cy="2342972"/>
          </a:xfrm>
        </p:spPr>
        <p:txBody>
          <a:bodyPr/>
          <a:lstStyle/>
          <a:p>
            <a:r>
              <a:rPr lang="en-US" sz="6600" dirty="0"/>
              <a:t>Examining PBM tactics and incentives</a:t>
            </a:r>
          </a:p>
        </p:txBody>
      </p:sp>
    </p:spTree>
    <p:extLst>
      <p:ext uri="{BB962C8B-B14F-4D97-AF65-F5344CB8AC3E}">
        <p14:creationId xmlns:p14="http://schemas.microsoft.com/office/powerpoint/2010/main" val="3432204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a:xfrm>
            <a:off x="647701" y="411736"/>
            <a:ext cx="10865426" cy="903288"/>
          </a:xfrm>
        </p:spPr>
        <p:txBody>
          <a:bodyPr/>
          <a:lstStyle/>
          <a:p>
            <a:r>
              <a:rPr lang="en-US" dirty="0"/>
              <a:t>The system is built on </a:t>
            </a:r>
            <a:r>
              <a:rPr lang="en-US" dirty="0">
                <a:solidFill>
                  <a:schemeClr val="accent3"/>
                </a:solidFill>
              </a:rPr>
              <a:t>“fake prices”</a:t>
            </a:r>
          </a:p>
        </p:txBody>
      </p:sp>
      <p:sp>
        <p:nvSpPr>
          <p:cNvPr id="7" name="Content Placeholder 4">
            <a:extLst>
              <a:ext uri="{FF2B5EF4-FFF2-40B4-BE49-F238E27FC236}">
                <a16:creationId xmlns:a16="http://schemas.microsoft.com/office/drawing/2014/main" id="{9ACC4EB1-35B4-44BD-B6B9-7B3C16F20639}"/>
              </a:ext>
            </a:extLst>
          </p:cNvPr>
          <p:cNvSpPr>
            <a:spLocks noGrp="1"/>
          </p:cNvSpPr>
          <p:nvPr>
            <p:ph sz="half" idx="1"/>
          </p:nvPr>
        </p:nvSpPr>
        <p:spPr>
          <a:xfrm>
            <a:off x="647701" y="1607125"/>
            <a:ext cx="5181600" cy="4351338"/>
          </a:xfrm>
        </p:spPr>
        <p:txBody>
          <a:bodyPr/>
          <a:lstStyle/>
          <a:p>
            <a:pPr>
              <a:lnSpc>
                <a:spcPct val="105000"/>
              </a:lnSpc>
            </a:pPr>
            <a:r>
              <a:rPr lang="en-US" dirty="0"/>
              <a:t>List prices for prescription drugs are wildly overinflated relative to their actual cost.</a:t>
            </a:r>
          </a:p>
          <a:p>
            <a:pPr>
              <a:lnSpc>
                <a:spcPct val="105000"/>
              </a:lnSpc>
            </a:pPr>
            <a:r>
              <a:rPr lang="en-US" dirty="0"/>
              <a:t>PBMs use those list prices (AWP) as the basis for their pricing guarantees to pharmacies and plan sponsors.</a:t>
            </a:r>
          </a:p>
          <a:p>
            <a:pPr>
              <a:lnSpc>
                <a:spcPct val="105000"/>
              </a:lnSpc>
            </a:pPr>
            <a:r>
              <a:rPr lang="en-US" dirty="0"/>
              <a:t>Brand name drugs have high AWPs that are offset by negotiated rebates and discounts that make those net prices </a:t>
            </a:r>
            <a:br>
              <a:rPr lang="en-US" dirty="0"/>
            </a:br>
            <a:r>
              <a:rPr lang="en-US" dirty="0"/>
              <a:t>much lower.</a:t>
            </a:r>
          </a:p>
        </p:txBody>
      </p:sp>
      <p:sp>
        <p:nvSpPr>
          <p:cNvPr id="3" name="Content Placeholder 2">
            <a:extLst>
              <a:ext uri="{FF2B5EF4-FFF2-40B4-BE49-F238E27FC236}">
                <a16:creationId xmlns:a16="http://schemas.microsoft.com/office/drawing/2014/main" id="{FA92B4EC-023E-3243-998A-B84FC447B051}"/>
              </a:ext>
            </a:extLst>
          </p:cNvPr>
          <p:cNvSpPr>
            <a:spLocks noGrp="1"/>
          </p:cNvSpPr>
          <p:nvPr>
            <p:ph sz="half" idx="2"/>
          </p:nvPr>
        </p:nvSpPr>
        <p:spPr>
          <a:xfrm>
            <a:off x="6362700" y="1607125"/>
            <a:ext cx="4991099" cy="4351338"/>
          </a:xfrm>
        </p:spPr>
        <p:txBody>
          <a:bodyPr/>
          <a:lstStyle/>
          <a:p>
            <a:pPr>
              <a:lnSpc>
                <a:spcPct val="105000"/>
              </a:lnSpc>
            </a:pPr>
            <a:r>
              <a:rPr lang="en-US" dirty="0"/>
              <a:t>Generic drugs have high AWPs (derived from brand drugs) that in no way reflect the actual prices pharmacies pay to acquire those drugs.</a:t>
            </a:r>
          </a:p>
          <a:p>
            <a:pPr>
              <a:lnSpc>
                <a:spcPct val="105000"/>
              </a:lnSpc>
            </a:pPr>
            <a:r>
              <a:rPr lang="en-US" dirty="0"/>
              <a:t>In both regards, the “actual” prices of both brand and generic drugs are hidden from the plan sponsor and patient.</a:t>
            </a:r>
          </a:p>
          <a:p>
            <a:pPr>
              <a:lnSpc>
                <a:spcPct val="105000"/>
              </a:lnSpc>
            </a:pPr>
            <a:r>
              <a:rPr lang="en-US" b="1" dirty="0"/>
              <a:t>Those who claim to provide “savings” on prescription drugs often quantify the value of those savings based on artificially inflated list prices that are borne out of industry dysfunction.</a:t>
            </a:r>
          </a:p>
        </p:txBody>
      </p:sp>
      <p:sp>
        <p:nvSpPr>
          <p:cNvPr id="4" name="object 3">
            <a:extLst>
              <a:ext uri="{FF2B5EF4-FFF2-40B4-BE49-F238E27FC236}">
                <a16:creationId xmlns:a16="http://schemas.microsoft.com/office/drawing/2014/main" id="{520E0762-CC51-9B4D-B609-753C66CD48D9}"/>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704916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705D-A18C-4C1A-AD30-8B00BD23182C}"/>
              </a:ext>
            </a:extLst>
          </p:cNvPr>
          <p:cNvSpPr>
            <a:spLocks noGrp="1"/>
          </p:cNvSpPr>
          <p:nvPr>
            <p:ph type="title"/>
          </p:nvPr>
        </p:nvSpPr>
        <p:spPr/>
        <p:txBody>
          <a:bodyPr/>
          <a:lstStyle/>
          <a:p>
            <a:r>
              <a:rPr lang="en-US"/>
              <a:t>My road</a:t>
            </a:r>
          </a:p>
        </p:txBody>
      </p:sp>
      <p:sp>
        <p:nvSpPr>
          <p:cNvPr id="6" name="Content Placeholder 5">
            <a:extLst>
              <a:ext uri="{FF2B5EF4-FFF2-40B4-BE49-F238E27FC236}">
                <a16:creationId xmlns:a16="http://schemas.microsoft.com/office/drawing/2014/main" id="{4FDE833E-4A7B-104D-B83E-7ABBE9C51D76}"/>
              </a:ext>
            </a:extLst>
          </p:cNvPr>
          <p:cNvSpPr>
            <a:spLocks noGrp="1"/>
          </p:cNvSpPr>
          <p:nvPr>
            <p:ph sz="half" idx="2"/>
          </p:nvPr>
        </p:nvSpPr>
        <p:spPr>
          <a:xfrm>
            <a:off x="4426689" y="1248890"/>
            <a:ext cx="6927111" cy="4351338"/>
          </a:xfrm>
        </p:spPr>
        <p:txBody>
          <a:bodyPr vert="horz" lIns="0" tIns="0" rIns="0" bIns="0" rtlCol="0" anchor="t">
            <a:noAutofit/>
          </a:bodyPr>
          <a:lstStyle/>
          <a:p>
            <a:pPr marL="407670" indent="-407670">
              <a:lnSpc>
                <a:spcPct val="95000"/>
              </a:lnSpc>
            </a:pPr>
            <a:r>
              <a:rPr lang="en-US" sz="1800" dirty="0">
                <a:ea typeface="+mn-lt"/>
                <a:cs typeface="+mn-lt"/>
              </a:rPr>
              <a:t>After years of government affairs work at the Ohio Pharmacists Association, a few anecdotal reimbursement complaints from pharmacies grew into a loud chorus that pushed me into the bowels of the prescription drug supply chain.</a:t>
            </a:r>
          </a:p>
          <a:p>
            <a:pPr marL="407670" indent="-407670">
              <a:lnSpc>
                <a:spcPct val="95000"/>
              </a:lnSpc>
            </a:pPr>
            <a:r>
              <a:rPr lang="en-US" sz="1800" dirty="0">
                <a:ea typeface="+mn-lt"/>
                <a:cs typeface="+mn-lt"/>
              </a:rPr>
              <a:t>Severe pharmacy margin pressure in Ohio Medicaid managed care during a period of massive state drug spending growth drove me to search for where the money was going.</a:t>
            </a:r>
          </a:p>
          <a:p>
            <a:pPr marL="407670" indent="-407670">
              <a:lnSpc>
                <a:spcPct val="95000"/>
              </a:lnSpc>
            </a:pPr>
            <a:r>
              <a:rPr lang="en-US" sz="1800" dirty="0">
                <a:ea typeface="+mn-lt"/>
                <a:cs typeface="+mn-lt"/>
              </a:rPr>
              <a:t>Years of learning and digging led to the uncovering of hundreds of millions of dollars in hidden drug costs and a nationwide reckoning for drug pricing reform.</a:t>
            </a:r>
            <a:endParaRPr lang="en-US" sz="1800" dirty="0"/>
          </a:p>
          <a:p>
            <a:pPr marL="407670" indent="-407670">
              <a:lnSpc>
                <a:spcPct val="95000"/>
              </a:lnSpc>
            </a:pPr>
            <a:r>
              <a:rPr lang="en-US" sz="1800" dirty="0"/>
              <a:t>Launched 46brooklyn Research in 2018 to publish and translate publicly available drug pricing data for free.</a:t>
            </a:r>
          </a:p>
          <a:p>
            <a:pPr marL="407670" indent="-407670">
              <a:lnSpc>
                <a:spcPct val="95000"/>
              </a:lnSpc>
            </a:pPr>
            <a:r>
              <a:rPr lang="en-US" sz="1800" dirty="0"/>
              <a:t>Launched 3 Axis Advisors in 2019 to help others solve drug pricing riddles using more extensive data research and analysis. Clients include Medicaid Fraud Control Units, government agencies, provider groups, research firms, technology companies, law firms, investment analysts, employers, benefit consultants, private foundations, and industry disruptors.</a:t>
            </a:r>
          </a:p>
        </p:txBody>
      </p:sp>
      <p:pic>
        <p:nvPicPr>
          <p:cNvPr id="4" name="Picture 3" descr="A close up of a sign&#10;&#10;Description automatically generated">
            <a:extLst>
              <a:ext uri="{FF2B5EF4-FFF2-40B4-BE49-F238E27FC236}">
                <a16:creationId xmlns:a16="http://schemas.microsoft.com/office/drawing/2014/main" id="{5F578B5B-80FB-4F89-BE24-0AC9819196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23488" y="425383"/>
            <a:ext cx="2142373" cy="437315"/>
          </a:xfrm>
          <a:prstGeom prst="rect">
            <a:avLst/>
          </a:prstGeom>
        </p:spPr>
      </p:pic>
      <p:pic>
        <p:nvPicPr>
          <p:cNvPr id="19" name="Picture 18" descr="Text&#10;&#10;Description automatically generated">
            <a:extLst>
              <a:ext uri="{FF2B5EF4-FFF2-40B4-BE49-F238E27FC236}">
                <a16:creationId xmlns:a16="http://schemas.microsoft.com/office/drawing/2014/main" id="{257E2467-EFB3-EF5D-51DE-06D0823753F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58533" y="219143"/>
            <a:ext cx="3180058" cy="856169"/>
          </a:xfrm>
          <a:prstGeom prst="rect">
            <a:avLst/>
          </a:prstGeom>
        </p:spPr>
      </p:pic>
      <p:pic>
        <p:nvPicPr>
          <p:cNvPr id="8" name="Picture 8">
            <a:extLst>
              <a:ext uri="{FF2B5EF4-FFF2-40B4-BE49-F238E27FC236}">
                <a16:creationId xmlns:a16="http://schemas.microsoft.com/office/drawing/2014/main" id="{85DA84FF-9799-281A-B932-9E121AEC120E}"/>
              </a:ext>
            </a:extLst>
          </p:cNvPr>
          <p:cNvPicPr>
            <a:picLocks noChangeAspect="1"/>
          </p:cNvPicPr>
          <p:nvPr/>
        </p:nvPicPr>
        <p:blipFill>
          <a:blip r:embed="rId4"/>
          <a:stretch>
            <a:fillRect/>
          </a:stretch>
        </p:blipFill>
        <p:spPr>
          <a:xfrm>
            <a:off x="435935" y="1759907"/>
            <a:ext cx="3427046" cy="4112455"/>
          </a:xfrm>
          <a:prstGeom prst="rect">
            <a:avLst/>
          </a:prstGeom>
        </p:spPr>
      </p:pic>
      <p:sp>
        <p:nvSpPr>
          <p:cNvPr id="10" name="TextBox 9">
            <a:extLst>
              <a:ext uri="{FF2B5EF4-FFF2-40B4-BE49-F238E27FC236}">
                <a16:creationId xmlns:a16="http://schemas.microsoft.com/office/drawing/2014/main" id="{F07995F2-4468-2B8C-BB7A-BBF2E58895E1}"/>
              </a:ext>
            </a:extLst>
          </p:cNvPr>
          <p:cNvSpPr txBox="1"/>
          <p:nvPr/>
        </p:nvSpPr>
        <p:spPr>
          <a:xfrm>
            <a:off x="437433" y="1065166"/>
            <a:ext cx="4629706" cy="646331"/>
          </a:xfrm>
          <a:prstGeom prst="rect">
            <a:avLst/>
          </a:prstGeom>
          <a:noFill/>
        </p:spPr>
        <p:txBody>
          <a:bodyPr wrap="square" lIns="91440" tIns="45720" rIns="91440" bIns="45720" rtlCol="0" anchor="t">
            <a:spAutoFit/>
          </a:bodyPr>
          <a:lstStyle/>
          <a:p>
            <a:r>
              <a:rPr lang="en-US" b="1"/>
              <a:t>Antonio Ciaccia</a:t>
            </a:r>
          </a:p>
          <a:p>
            <a:r>
              <a:rPr lang="en-US" b="1"/>
              <a:t>President, 3 Axis Advisors</a:t>
            </a:r>
          </a:p>
        </p:txBody>
      </p:sp>
      <p:sp>
        <p:nvSpPr>
          <p:cNvPr id="5" name="object 3">
            <a:extLst>
              <a:ext uri="{FF2B5EF4-FFF2-40B4-BE49-F238E27FC236}">
                <a16:creationId xmlns:a16="http://schemas.microsoft.com/office/drawing/2014/main" id="{2C8A077C-28E6-25F1-7DDA-55C88A99865F}"/>
              </a:ext>
            </a:extLst>
          </p:cNvPr>
          <p:cNvSpPr txBox="1"/>
          <p:nvPr/>
        </p:nvSpPr>
        <p:spPr>
          <a:xfrm>
            <a:off x="817434" y="6237254"/>
            <a:ext cx="1140114" cy="165173"/>
          </a:xfrm>
          <a:prstGeom prst="rect">
            <a:avLst/>
          </a:prstGeom>
          <a:solidFill>
            <a:schemeClr val="bg1"/>
          </a:solidFill>
        </p:spPr>
        <p:txBody>
          <a:bodyPr vert="horz" wrap="square" lIns="0" tIns="12700" rIns="0" bIns="0" rtlCol="0">
            <a:spAutoFit/>
          </a:bodyPr>
          <a:lstStyle/>
          <a:p>
            <a:pPr marL="13970" defTabSz="502920">
              <a:spcBef>
                <a:spcPts val="110"/>
              </a:spcBef>
            </a:pPr>
            <a:r>
              <a:rPr lang="en-US" sz="990" kern="1200" dirty="0">
                <a:solidFill>
                  <a:srgbClr val="8B8B8B"/>
                </a:solidFill>
                <a:latin typeface="Arial Narrow"/>
                <a:ea typeface="+mn-ea"/>
                <a:cs typeface="+mn-cs"/>
              </a:rPr>
              <a:t>2024</a:t>
            </a:r>
            <a:r>
              <a:rPr lang="en-US" sz="990" kern="1200" spc="-17" dirty="0">
                <a:solidFill>
                  <a:srgbClr val="8B8B8B"/>
                </a:solidFill>
                <a:latin typeface="Arial Narrow"/>
                <a:ea typeface="+mn-ea"/>
                <a:cs typeface="+mn-cs"/>
              </a:rPr>
              <a:t> </a:t>
            </a:r>
            <a:r>
              <a:rPr lang="en-US" sz="990" kern="1200" dirty="0">
                <a:solidFill>
                  <a:srgbClr val="8B8B8B"/>
                </a:solidFill>
                <a:latin typeface="Arial Narrow"/>
                <a:ea typeface="+mn-ea"/>
                <a:cs typeface="+mn-cs"/>
              </a:rPr>
              <a:t>All</a:t>
            </a:r>
            <a:r>
              <a:rPr lang="en-US" sz="990" kern="1200" spc="-28" dirty="0">
                <a:solidFill>
                  <a:srgbClr val="8B8B8B"/>
                </a:solidFill>
                <a:latin typeface="Arial Narrow"/>
                <a:ea typeface="+mn-ea"/>
                <a:cs typeface="+mn-cs"/>
              </a:rPr>
              <a:t> </a:t>
            </a:r>
            <a:r>
              <a:rPr lang="en-US" sz="990" kern="1200" dirty="0">
                <a:solidFill>
                  <a:srgbClr val="8B8B8B"/>
                </a:solidFill>
                <a:latin typeface="Arial Narrow"/>
                <a:ea typeface="+mn-ea"/>
                <a:cs typeface="+mn-cs"/>
              </a:rPr>
              <a:t>rights</a:t>
            </a:r>
            <a:r>
              <a:rPr lang="en-US" sz="990" kern="1200" spc="-17" dirty="0">
                <a:solidFill>
                  <a:srgbClr val="8B8B8B"/>
                </a:solidFill>
                <a:latin typeface="Arial Narrow"/>
                <a:ea typeface="+mn-ea"/>
                <a:cs typeface="+mn-cs"/>
              </a:rPr>
              <a:t> </a:t>
            </a:r>
            <a:r>
              <a:rPr lang="en-US" sz="990" kern="1200" spc="-11" dirty="0">
                <a:solidFill>
                  <a:srgbClr val="8B8B8B"/>
                </a:solidFill>
                <a:latin typeface="Arial Narrow"/>
                <a:ea typeface="+mn-ea"/>
                <a:cs typeface="+mn-cs"/>
              </a:rPr>
              <a:t>reserved.</a:t>
            </a:r>
            <a:endParaRPr lang="en-US" sz="900" dirty="0">
              <a:latin typeface="Arial Narrow"/>
              <a:cs typeface="Arial Narrow"/>
            </a:endParaRPr>
          </a:p>
        </p:txBody>
      </p:sp>
    </p:spTree>
    <p:extLst>
      <p:ext uri="{BB962C8B-B14F-4D97-AF65-F5344CB8AC3E}">
        <p14:creationId xmlns:p14="http://schemas.microsoft.com/office/powerpoint/2010/main" val="394883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a:xfrm>
            <a:off x="647700" y="417987"/>
            <a:ext cx="10754590" cy="939901"/>
          </a:xfrm>
        </p:spPr>
        <p:txBody>
          <a:bodyPr/>
          <a:lstStyle/>
          <a:p>
            <a:r>
              <a:rPr lang="en-US" dirty="0"/>
              <a:t>The fallout of fake prices: </a:t>
            </a:r>
            <a:r>
              <a:rPr lang="en-US" dirty="0">
                <a:solidFill>
                  <a:schemeClr val="accent3"/>
                </a:solidFill>
              </a:rPr>
              <a:t>Brands</a:t>
            </a:r>
          </a:p>
        </p:txBody>
      </p:sp>
      <p:sp>
        <p:nvSpPr>
          <p:cNvPr id="3" name="Content Placeholder 2">
            <a:extLst>
              <a:ext uri="{FF2B5EF4-FFF2-40B4-BE49-F238E27FC236}">
                <a16:creationId xmlns:a16="http://schemas.microsoft.com/office/drawing/2014/main" id="{EC537588-CA29-468E-B407-CB354925BCD3}"/>
              </a:ext>
            </a:extLst>
          </p:cNvPr>
          <p:cNvSpPr>
            <a:spLocks noGrp="1"/>
          </p:cNvSpPr>
          <p:nvPr>
            <p:ph idx="1"/>
          </p:nvPr>
        </p:nvSpPr>
        <p:spPr>
          <a:xfrm>
            <a:off x="647700" y="1420433"/>
            <a:ext cx="5014730" cy="4237038"/>
          </a:xfrm>
        </p:spPr>
        <p:txBody>
          <a:bodyPr/>
          <a:lstStyle/>
          <a:p>
            <a:pPr>
              <a:lnSpc>
                <a:spcPct val="103000"/>
              </a:lnSpc>
            </a:pPr>
            <a:r>
              <a:rPr lang="en-US" sz="2200" dirty="0"/>
              <a:t>Price discrimination is a strategy that charges customers different prices for the same product based on what the seller thinks they can get the customer to agree to</a:t>
            </a:r>
          </a:p>
          <a:p>
            <a:pPr>
              <a:lnSpc>
                <a:spcPct val="103000"/>
              </a:lnSpc>
            </a:pPr>
            <a:r>
              <a:rPr lang="en-US" sz="2200" dirty="0"/>
              <a:t>PBM and drug manufacturer negotiate a net price, but the extent to which that true net price is captured by the payer depends on the payer’s access to information and negotiating leverage</a:t>
            </a:r>
          </a:p>
          <a:p>
            <a:pPr>
              <a:lnSpc>
                <a:spcPct val="103000"/>
              </a:lnSpc>
            </a:pPr>
            <a:r>
              <a:rPr lang="en-US" sz="2200" dirty="0"/>
              <a:t>Hidden rebates are the key enabler allowing the drug supply chain to capture benefits of drug price discrimination</a:t>
            </a:r>
          </a:p>
        </p:txBody>
      </p:sp>
      <p:grpSp>
        <p:nvGrpSpPr>
          <p:cNvPr id="6" name="Group 5">
            <a:extLst>
              <a:ext uri="{FF2B5EF4-FFF2-40B4-BE49-F238E27FC236}">
                <a16:creationId xmlns:a16="http://schemas.microsoft.com/office/drawing/2014/main" id="{541FF724-62AA-0B4E-9314-4C16A9D14DEB}"/>
              </a:ext>
            </a:extLst>
          </p:cNvPr>
          <p:cNvGrpSpPr/>
          <p:nvPr/>
        </p:nvGrpSpPr>
        <p:grpSpPr>
          <a:xfrm>
            <a:off x="6512092" y="1273480"/>
            <a:ext cx="5303671" cy="5138738"/>
            <a:chOff x="6512093" y="1464451"/>
            <a:chExt cx="4347464" cy="4417121"/>
          </a:xfrm>
        </p:grpSpPr>
        <p:sp>
          <p:nvSpPr>
            <p:cNvPr id="38" name="Rectangle 37">
              <a:extLst>
                <a:ext uri="{FF2B5EF4-FFF2-40B4-BE49-F238E27FC236}">
                  <a16:creationId xmlns:a16="http://schemas.microsoft.com/office/drawing/2014/main" id="{6ACA96A1-19C8-4AD3-8F6E-F7EEC86AE546}"/>
                </a:ext>
              </a:extLst>
            </p:cNvPr>
            <p:cNvSpPr/>
            <p:nvPr/>
          </p:nvSpPr>
          <p:spPr>
            <a:xfrm>
              <a:off x="7668030" y="1657506"/>
              <a:ext cx="360727" cy="3987742"/>
            </a:xfrm>
            <a:prstGeom prst="rect">
              <a:avLst/>
            </a:prstGeom>
            <a:gradFill flip="none" rotWithShape="1">
              <a:gsLst>
                <a:gs pos="0">
                  <a:srgbClr val="C00000"/>
                </a:gs>
                <a:gs pos="50000">
                  <a:schemeClr val="accent4">
                    <a:tint val="44500"/>
                    <a:satMod val="160000"/>
                  </a:schemeClr>
                </a:gs>
                <a:gs pos="100000">
                  <a:srgbClr val="00B050"/>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39" name="TextBox 4">
              <a:extLst>
                <a:ext uri="{FF2B5EF4-FFF2-40B4-BE49-F238E27FC236}">
                  <a16:creationId xmlns:a16="http://schemas.microsoft.com/office/drawing/2014/main" id="{07A2284B-D96F-40F6-B2AC-CC55AEA4A657}"/>
                </a:ext>
              </a:extLst>
            </p:cNvPr>
            <p:cNvSpPr txBox="1"/>
            <p:nvPr/>
          </p:nvSpPr>
          <p:spPr>
            <a:xfrm>
              <a:off x="7243515" y="5419907"/>
              <a:ext cx="872455" cy="46166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$0</a:t>
              </a:r>
            </a:p>
          </p:txBody>
        </p:sp>
        <p:sp>
          <p:nvSpPr>
            <p:cNvPr id="40" name="TextBox 5">
              <a:extLst>
                <a:ext uri="{FF2B5EF4-FFF2-40B4-BE49-F238E27FC236}">
                  <a16:creationId xmlns:a16="http://schemas.microsoft.com/office/drawing/2014/main" id="{9857D843-5804-48DD-AB07-BEAA994CB53F}"/>
                </a:ext>
              </a:extLst>
            </p:cNvPr>
            <p:cNvSpPr txBox="1"/>
            <p:nvPr/>
          </p:nvSpPr>
          <p:spPr>
            <a:xfrm>
              <a:off x="7015432" y="1464451"/>
              <a:ext cx="872455" cy="46166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$100</a:t>
              </a:r>
            </a:p>
          </p:txBody>
        </p:sp>
        <p:sp>
          <p:nvSpPr>
            <p:cNvPr id="41" name="TextBox 6">
              <a:extLst>
                <a:ext uri="{FF2B5EF4-FFF2-40B4-BE49-F238E27FC236}">
                  <a16:creationId xmlns:a16="http://schemas.microsoft.com/office/drawing/2014/main" id="{6E0A330B-FC56-474C-B8C3-FCD042D49A82}"/>
                </a:ext>
              </a:extLst>
            </p:cNvPr>
            <p:cNvSpPr txBox="1"/>
            <p:nvPr/>
          </p:nvSpPr>
          <p:spPr>
            <a:xfrm>
              <a:off x="8416392" y="1795102"/>
              <a:ext cx="1786855" cy="3693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Small Employer</a:t>
              </a:r>
            </a:p>
          </p:txBody>
        </p:sp>
        <p:sp>
          <p:nvSpPr>
            <p:cNvPr id="42" name="Freeform: Shape 41">
              <a:extLst>
                <a:ext uri="{FF2B5EF4-FFF2-40B4-BE49-F238E27FC236}">
                  <a16:creationId xmlns:a16="http://schemas.microsoft.com/office/drawing/2014/main" id="{42212AB6-46E4-4236-AC04-54EBCD3AD1C7}"/>
                </a:ext>
              </a:extLst>
            </p:cNvPr>
            <p:cNvSpPr/>
            <p:nvPr/>
          </p:nvSpPr>
          <p:spPr>
            <a:xfrm>
              <a:off x="6829291" y="1628162"/>
              <a:ext cx="226502" cy="278796"/>
            </a:xfrm>
            <a:custGeom>
              <a:avLst/>
              <a:gdLst>
                <a:gd name="connsiteX0" fmla="*/ 0 w 226502"/>
                <a:gd name="connsiteY0" fmla="*/ 278796 h 278796"/>
                <a:gd name="connsiteX1" fmla="*/ 75500 w 226502"/>
                <a:gd name="connsiteY1" fmla="*/ 27126 h 278796"/>
                <a:gd name="connsiteX2" fmla="*/ 226502 w 226502"/>
                <a:gd name="connsiteY2" fmla="*/ 18737 h 278796"/>
              </a:gdLst>
              <a:ahLst/>
              <a:cxnLst>
                <a:cxn ang="0">
                  <a:pos x="connsiteX0" y="connsiteY0"/>
                </a:cxn>
                <a:cxn ang="0">
                  <a:pos x="connsiteX1" y="connsiteY1"/>
                </a:cxn>
                <a:cxn ang="0">
                  <a:pos x="connsiteX2" y="connsiteY2"/>
                </a:cxn>
              </a:cxnLst>
              <a:rect l="l" t="t" r="r" b="b"/>
              <a:pathLst>
                <a:path w="226502" h="278796">
                  <a:moveTo>
                    <a:pt x="0" y="278796"/>
                  </a:moveTo>
                  <a:cubicBezTo>
                    <a:pt x="18875" y="174632"/>
                    <a:pt x="37750" y="70469"/>
                    <a:pt x="75500" y="27126"/>
                  </a:cubicBezTo>
                  <a:cubicBezTo>
                    <a:pt x="113250" y="-16217"/>
                    <a:pt x="169876" y="1260"/>
                    <a:pt x="226502" y="18737"/>
                  </a:cubicBez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cxnSp>
          <p:nvCxnSpPr>
            <p:cNvPr id="43" name="Straight Arrow Connector 42">
              <a:extLst>
                <a:ext uri="{FF2B5EF4-FFF2-40B4-BE49-F238E27FC236}">
                  <a16:creationId xmlns:a16="http://schemas.microsoft.com/office/drawing/2014/main" id="{115DCEAC-D646-4990-81DF-AA4F21C305AA}"/>
                </a:ext>
              </a:extLst>
            </p:cNvPr>
            <p:cNvCxnSpPr>
              <a:cxnSpLocks/>
            </p:cNvCxnSpPr>
            <p:nvPr/>
          </p:nvCxnSpPr>
          <p:spPr>
            <a:xfrm flipH="1" flipV="1">
              <a:off x="8080834" y="1671508"/>
              <a:ext cx="327169" cy="1"/>
            </a:xfrm>
            <a:prstGeom prst="straightConnector1">
              <a:avLst/>
            </a:prstGeom>
            <a:ln w="19050" cap="rnd">
              <a:roun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D24959E-7D7D-4D57-8F93-2BB3A11DF50C}"/>
                </a:ext>
              </a:extLst>
            </p:cNvPr>
            <p:cNvCxnSpPr/>
            <p:nvPr/>
          </p:nvCxnSpPr>
          <p:spPr>
            <a:xfrm flipH="1" flipV="1">
              <a:off x="8099010" y="1958132"/>
              <a:ext cx="327169" cy="1"/>
            </a:xfrm>
            <a:prstGeom prst="straightConnector1">
              <a:avLst/>
            </a:prstGeom>
            <a:ln w="19050" cap="rnd">
              <a:round/>
              <a:tailEnd type="triangle"/>
            </a:ln>
          </p:spPr>
          <p:style>
            <a:lnRef idx="1">
              <a:schemeClr val="accent1"/>
            </a:lnRef>
            <a:fillRef idx="0">
              <a:schemeClr val="accent1"/>
            </a:fillRef>
            <a:effectRef idx="0">
              <a:schemeClr val="accent1"/>
            </a:effectRef>
            <a:fontRef idx="minor">
              <a:schemeClr val="tx1"/>
            </a:fontRef>
          </p:style>
        </p:cxnSp>
        <p:sp>
          <p:nvSpPr>
            <p:cNvPr id="45" name="TextBox 10">
              <a:extLst>
                <a:ext uri="{FF2B5EF4-FFF2-40B4-BE49-F238E27FC236}">
                  <a16:creationId xmlns:a16="http://schemas.microsoft.com/office/drawing/2014/main" id="{30A016DB-E0FA-4286-883E-0EA42A50EB04}"/>
                </a:ext>
              </a:extLst>
            </p:cNvPr>
            <p:cNvSpPr txBox="1"/>
            <p:nvPr/>
          </p:nvSpPr>
          <p:spPr>
            <a:xfrm>
              <a:off x="7103183" y="3420355"/>
              <a:ext cx="872455" cy="46166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$50</a:t>
              </a:r>
            </a:p>
          </p:txBody>
        </p:sp>
        <p:sp>
          <p:nvSpPr>
            <p:cNvPr id="46" name="Rectangle 45">
              <a:extLst>
                <a:ext uri="{FF2B5EF4-FFF2-40B4-BE49-F238E27FC236}">
                  <a16:creationId xmlns:a16="http://schemas.microsoft.com/office/drawing/2014/main" id="{5AE0EB77-8C48-4BB0-B7DB-6B1D16FBB623}"/>
                </a:ext>
              </a:extLst>
            </p:cNvPr>
            <p:cNvSpPr/>
            <p:nvPr/>
          </p:nvSpPr>
          <p:spPr>
            <a:xfrm>
              <a:off x="6529572" y="1914280"/>
              <a:ext cx="1006677" cy="564821"/>
            </a:xfrm>
            <a:prstGeom prst="rect">
              <a:avLst/>
            </a:prstGeom>
            <a:solidFill>
              <a:srgbClr val="099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err="1"/>
                <a:t>Drugmaker</a:t>
              </a:r>
              <a:r>
                <a:rPr lang="en-US" dirty="0"/>
                <a:t> List price</a:t>
              </a:r>
            </a:p>
          </p:txBody>
        </p:sp>
        <p:sp>
          <p:nvSpPr>
            <p:cNvPr id="47" name="Rectangle 46">
              <a:extLst>
                <a:ext uri="{FF2B5EF4-FFF2-40B4-BE49-F238E27FC236}">
                  <a16:creationId xmlns:a16="http://schemas.microsoft.com/office/drawing/2014/main" id="{65B25BFC-502C-4340-A694-6F13A5C1EB56}"/>
                </a:ext>
              </a:extLst>
            </p:cNvPr>
            <p:cNvSpPr/>
            <p:nvPr/>
          </p:nvSpPr>
          <p:spPr>
            <a:xfrm>
              <a:off x="6512093" y="3892084"/>
              <a:ext cx="1006677" cy="564821"/>
            </a:xfrm>
            <a:prstGeom prst="rect">
              <a:avLst/>
            </a:prstGeom>
            <a:solidFill>
              <a:srgbClr val="099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err="1"/>
                <a:t>Drugmaker</a:t>
              </a:r>
              <a:r>
                <a:rPr lang="en-US" dirty="0"/>
                <a:t> Net price</a:t>
              </a:r>
            </a:p>
          </p:txBody>
        </p:sp>
        <p:sp>
          <p:nvSpPr>
            <p:cNvPr id="48" name="Freeform: Shape 47">
              <a:extLst>
                <a:ext uri="{FF2B5EF4-FFF2-40B4-BE49-F238E27FC236}">
                  <a16:creationId xmlns:a16="http://schemas.microsoft.com/office/drawing/2014/main" id="{2FAE1595-6BC6-4835-B4E3-E0CF93C03DF0}"/>
                </a:ext>
              </a:extLst>
            </p:cNvPr>
            <p:cNvSpPr/>
            <p:nvPr/>
          </p:nvSpPr>
          <p:spPr>
            <a:xfrm>
              <a:off x="6902177" y="3610489"/>
              <a:ext cx="226502" cy="278796"/>
            </a:xfrm>
            <a:custGeom>
              <a:avLst/>
              <a:gdLst>
                <a:gd name="connsiteX0" fmla="*/ 0 w 226502"/>
                <a:gd name="connsiteY0" fmla="*/ 278796 h 278796"/>
                <a:gd name="connsiteX1" fmla="*/ 75500 w 226502"/>
                <a:gd name="connsiteY1" fmla="*/ 27126 h 278796"/>
                <a:gd name="connsiteX2" fmla="*/ 226502 w 226502"/>
                <a:gd name="connsiteY2" fmla="*/ 18737 h 278796"/>
              </a:gdLst>
              <a:ahLst/>
              <a:cxnLst>
                <a:cxn ang="0">
                  <a:pos x="connsiteX0" y="connsiteY0"/>
                </a:cxn>
                <a:cxn ang="0">
                  <a:pos x="connsiteX1" y="connsiteY1"/>
                </a:cxn>
                <a:cxn ang="0">
                  <a:pos x="connsiteX2" y="connsiteY2"/>
                </a:cxn>
              </a:cxnLst>
              <a:rect l="l" t="t" r="r" b="b"/>
              <a:pathLst>
                <a:path w="226502" h="278796">
                  <a:moveTo>
                    <a:pt x="0" y="278796"/>
                  </a:moveTo>
                  <a:cubicBezTo>
                    <a:pt x="18875" y="174632"/>
                    <a:pt x="37750" y="70469"/>
                    <a:pt x="75500" y="27126"/>
                  </a:cubicBezTo>
                  <a:cubicBezTo>
                    <a:pt x="113250" y="-16217"/>
                    <a:pt x="169876" y="1260"/>
                    <a:pt x="226502" y="18737"/>
                  </a:cubicBez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49" name="TextBox 14">
              <a:extLst>
                <a:ext uri="{FF2B5EF4-FFF2-40B4-BE49-F238E27FC236}">
                  <a16:creationId xmlns:a16="http://schemas.microsoft.com/office/drawing/2014/main" id="{F1ACAB9D-7107-48C8-97ED-537CF8B2F489}"/>
                </a:ext>
              </a:extLst>
            </p:cNvPr>
            <p:cNvSpPr txBox="1"/>
            <p:nvPr/>
          </p:nvSpPr>
          <p:spPr>
            <a:xfrm>
              <a:off x="8426179" y="2954182"/>
              <a:ext cx="1786855" cy="3693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Large Employer</a:t>
              </a:r>
            </a:p>
          </p:txBody>
        </p:sp>
        <p:cxnSp>
          <p:nvCxnSpPr>
            <p:cNvPr id="50" name="Straight Arrow Connector 49">
              <a:extLst>
                <a:ext uri="{FF2B5EF4-FFF2-40B4-BE49-F238E27FC236}">
                  <a16:creationId xmlns:a16="http://schemas.microsoft.com/office/drawing/2014/main" id="{7F83E43B-3844-47D8-B189-88EB15FDDBAA}"/>
                </a:ext>
              </a:extLst>
            </p:cNvPr>
            <p:cNvCxnSpPr/>
            <p:nvPr/>
          </p:nvCxnSpPr>
          <p:spPr>
            <a:xfrm flipH="1" flipV="1">
              <a:off x="8108797" y="3117212"/>
              <a:ext cx="327169" cy="1"/>
            </a:xfrm>
            <a:prstGeom prst="straightConnector1">
              <a:avLst/>
            </a:prstGeom>
            <a:ln w="19050" cap="rnd">
              <a:round/>
              <a:tailEnd type="triangle"/>
            </a:ln>
          </p:spPr>
          <p:style>
            <a:lnRef idx="1">
              <a:schemeClr val="accent1"/>
            </a:lnRef>
            <a:fillRef idx="0">
              <a:schemeClr val="accent1"/>
            </a:fillRef>
            <a:effectRef idx="0">
              <a:schemeClr val="accent1"/>
            </a:effectRef>
            <a:fontRef idx="minor">
              <a:schemeClr val="tx1"/>
            </a:fontRef>
          </p:style>
        </p:cxnSp>
        <p:sp>
          <p:nvSpPr>
            <p:cNvPr id="51" name="TextBox 16">
              <a:extLst>
                <a:ext uri="{FF2B5EF4-FFF2-40B4-BE49-F238E27FC236}">
                  <a16:creationId xmlns:a16="http://schemas.microsoft.com/office/drawing/2014/main" id="{502BDD6A-589F-4762-9442-215DCC20726C}"/>
                </a:ext>
              </a:extLst>
            </p:cNvPr>
            <p:cNvSpPr txBox="1"/>
            <p:nvPr/>
          </p:nvSpPr>
          <p:spPr>
            <a:xfrm>
              <a:off x="8419188" y="3265973"/>
              <a:ext cx="1786855" cy="646331"/>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Part D Plan Sponsor</a:t>
              </a:r>
            </a:p>
          </p:txBody>
        </p:sp>
        <p:cxnSp>
          <p:nvCxnSpPr>
            <p:cNvPr id="52" name="Straight Arrow Connector 51">
              <a:extLst>
                <a:ext uri="{FF2B5EF4-FFF2-40B4-BE49-F238E27FC236}">
                  <a16:creationId xmlns:a16="http://schemas.microsoft.com/office/drawing/2014/main" id="{28003BAC-98C2-4895-A0D1-F287284DF1A4}"/>
                </a:ext>
              </a:extLst>
            </p:cNvPr>
            <p:cNvCxnSpPr/>
            <p:nvPr/>
          </p:nvCxnSpPr>
          <p:spPr>
            <a:xfrm flipH="1" flipV="1">
              <a:off x="8101806" y="3429003"/>
              <a:ext cx="327169" cy="1"/>
            </a:xfrm>
            <a:prstGeom prst="straightConnector1">
              <a:avLst/>
            </a:prstGeom>
            <a:ln w="19050" cap="rnd">
              <a:round/>
              <a:tailEnd type="triangle"/>
            </a:ln>
          </p:spPr>
          <p:style>
            <a:lnRef idx="1">
              <a:schemeClr val="accent1"/>
            </a:lnRef>
            <a:fillRef idx="0">
              <a:schemeClr val="accent1"/>
            </a:fillRef>
            <a:effectRef idx="0">
              <a:schemeClr val="accent1"/>
            </a:effectRef>
            <a:fontRef idx="minor">
              <a:schemeClr val="tx1"/>
            </a:fontRef>
          </p:style>
        </p:cxnSp>
        <p:sp>
          <p:nvSpPr>
            <p:cNvPr id="53" name="TextBox 18">
              <a:extLst>
                <a:ext uri="{FF2B5EF4-FFF2-40B4-BE49-F238E27FC236}">
                  <a16:creationId xmlns:a16="http://schemas.microsoft.com/office/drawing/2014/main" id="{FD79650F-68EA-48BC-BF11-62680A279519}"/>
                </a:ext>
              </a:extLst>
            </p:cNvPr>
            <p:cNvSpPr txBox="1"/>
            <p:nvPr/>
          </p:nvSpPr>
          <p:spPr>
            <a:xfrm>
              <a:off x="8437364" y="4651556"/>
              <a:ext cx="1786855" cy="3693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Medicaid</a:t>
              </a:r>
            </a:p>
          </p:txBody>
        </p:sp>
        <p:cxnSp>
          <p:nvCxnSpPr>
            <p:cNvPr id="54" name="Straight Arrow Connector 53">
              <a:extLst>
                <a:ext uri="{FF2B5EF4-FFF2-40B4-BE49-F238E27FC236}">
                  <a16:creationId xmlns:a16="http://schemas.microsoft.com/office/drawing/2014/main" id="{92DB58F4-6706-4140-93C5-FA0EF7172033}"/>
                </a:ext>
              </a:extLst>
            </p:cNvPr>
            <p:cNvCxnSpPr/>
            <p:nvPr/>
          </p:nvCxnSpPr>
          <p:spPr>
            <a:xfrm flipH="1" flipV="1">
              <a:off x="8119982" y="4814586"/>
              <a:ext cx="327169" cy="1"/>
            </a:xfrm>
            <a:prstGeom prst="straightConnector1">
              <a:avLst/>
            </a:prstGeom>
            <a:ln w="19050" cap="rnd">
              <a:round/>
              <a:tailEnd type="triangle"/>
            </a:ln>
          </p:spPr>
          <p:style>
            <a:lnRef idx="1">
              <a:schemeClr val="accent1"/>
            </a:lnRef>
            <a:fillRef idx="0">
              <a:schemeClr val="accent1"/>
            </a:fillRef>
            <a:effectRef idx="0">
              <a:schemeClr val="accent1"/>
            </a:effectRef>
            <a:fontRef idx="minor">
              <a:schemeClr val="tx1"/>
            </a:fontRef>
          </p:style>
        </p:cxnSp>
        <p:sp>
          <p:nvSpPr>
            <p:cNvPr id="55" name="TextBox 20">
              <a:extLst>
                <a:ext uri="{FF2B5EF4-FFF2-40B4-BE49-F238E27FC236}">
                  <a16:creationId xmlns:a16="http://schemas.microsoft.com/office/drawing/2014/main" id="{07ADE553-CFC9-42A2-B99F-296C00D0E7A7}"/>
                </a:ext>
              </a:extLst>
            </p:cNvPr>
            <p:cNvSpPr txBox="1"/>
            <p:nvPr/>
          </p:nvSpPr>
          <p:spPr>
            <a:xfrm>
              <a:off x="8428975" y="3552597"/>
              <a:ext cx="1786855" cy="646331"/>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Big4 Negotiated Price</a:t>
              </a:r>
            </a:p>
          </p:txBody>
        </p:sp>
        <p:cxnSp>
          <p:nvCxnSpPr>
            <p:cNvPr id="56" name="Straight Arrow Connector 55">
              <a:extLst>
                <a:ext uri="{FF2B5EF4-FFF2-40B4-BE49-F238E27FC236}">
                  <a16:creationId xmlns:a16="http://schemas.microsoft.com/office/drawing/2014/main" id="{0226DB1B-7867-4A9F-9DED-584B99D36F9C}"/>
                </a:ext>
              </a:extLst>
            </p:cNvPr>
            <p:cNvCxnSpPr/>
            <p:nvPr/>
          </p:nvCxnSpPr>
          <p:spPr>
            <a:xfrm flipH="1" flipV="1">
              <a:off x="8111593" y="3715627"/>
              <a:ext cx="327169" cy="1"/>
            </a:xfrm>
            <a:prstGeom prst="straightConnector1">
              <a:avLst/>
            </a:prstGeom>
            <a:ln w="19050" cap="rnd">
              <a:round/>
              <a:tailEnd type="triangle"/>
            </a:ln>
          </p:spPr>
          <p:style>
            <a:lnRef idx="1">
              <a:schemeClr val="accent1"/>
            </a:lnRef>
            <a:fillRef idx="0">
              <a:schemeClr val="accent1"/>
            </a:fillRef>
            <a:effectRef idx="0">
              <a:schemeClr val="accent1"/>
            </a:effectRef>
            <a:fontRef idx="minor">
              <a:schemeClr val="tx1"/>
            </a:fontRef>
          </p:style>
        </p:cxnSp>
        <p:sp>
          <p:nvSpPr>
            <p:cNvPr id="57" name="TextBox 1">
              <a:extLst>
                <a:ext uri="{FF2B5EF4-FFF2-40B4-BE49-F238E27FC236}">
                  <a16:creationId xmlns:a16="http://schemas.microsoft.com/office/drawing/2014/main" id="{DF405EAD-56DC-40DA-AF66-9060E1FD8CE1}"/>
                </a:ext>
              </a:extLst>
            </p:cNvPr>
            <p:cNvSpPr txBox="1"/>
            <p:nvPr/>
          </p:nvSpPr>
          <p:spPr>
            <a:xfrm>
              <a:off x="8416514" y="1518213"/>
              <a:ext cx="2443043" cy="30274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Patient (pre-deductible, cash)</a:t>
              </a:r>
            </a:p>
          </p:txBody>
        </p:sp>
      </p:grpSp>
      <p:sp>
        <p:nvSpPr>
          <p:cNvPr id="4" name="object 3">
            <a:extLst>
              <a:ext uri="{FF2B5EF4-FFF2-40B4-BE49-F238E27FC236}">
                <a16:creationId xmlns:a16="http://schemas.microsoft.com/office/drawing/2014/main" id="{BAB083F9-0168-F776-0553-D77A94847A53}"/>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446217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C34-C00E-4995-B311-E621BECAFB1B}"/>
              </a:ext>
            </a:extLst>
          </p:cNvPr>
          <p:cNvSpPr>
            <a:spLocks noGrp="1"/>
          </p:cNvSpPr>
          <p:nvPr>
            <p:ph type="title"/>
          </p:nvPr>
        </p:nvSpPr>
        <p:spPr>
          <a:xfrm>
            <a:off x="647701" y="381434"/>
            <a:ext cx="10245200" cy="1325563"/>
          </a:xfrm>
        </p:spPr>
        <p:txBody>
          <a:bodyPr/>
          <a:lstStyle/>
          <a:p>
            <a:pPr>
              <a:lnSpc>
                <a:spcPct val="95000"/>
              </a:lnSpc>
            </a:pPr>
            <a:r>
              <a:rPr lang="en-US" dirty="0"/>
              <a:t>Drugmaker discounts and rebates are growing faster than list prices.</a:t>
            </a:r>
          </a:p>
        </p:txBody>
      </p:sp>
      <p:sp>
        <p:nvSpPr>
          <p:cNvPr id="10" name="TextBox 9">
            <a:extLst>
              <a:ext uri="{FF2B5EF4-FFF2-40B4-BE49-F238E27FC236}">
                <a16:creationId xmlns:a16="http://schemas.microsoft.com/office/drawing/2014/main" id="{782E0634-AA32-42FF-9F21-2151F08BBBBD}"/>
              </a:ext>
            </a:extLst>
          </p:cNvPr>
          <p:cNvSpPr txBox="1"/>
          <p:nvPr/>
        </p:nvSpPr>
        <p:spPr>
          <a:xfrm>
            <a:off x="4384695" y="6363244"/>
            <a:ext cx="4315482" cy="153888"/>
          </a:xfrm>
          <a:prstGeom prst="rect">
            <a:avLst/>
          </a:prstGeom>
          <a:noFill/>
        </p:spPr>
        <p:txBody>
          <a:bodyPr wrap="square" lIns="0" tIns="0" rIns="0" bIns="0" rtlCol="0">
            <a:spAutoFit/>
          </a:bodyPr>
          <a:lstStyle>
            <a:defPPr>
              <a:defRPr lang="en-US"/>
            </a:defPPr>
            <a:lvl1pPr>
              <a:defRPr sz="1000" i="1"/>
            </a:lvl1pPr>
          </a:lstStyle>
          <a:p>
            <a:pPr algn="r"/>
            <a:r>
              <a:rPr lang="en-US" dirty="0"/>
              <a:t>Source: </a:t>
            </a:r>
            <a:r>
              <a:rPr lang="en-US" dirty="0">
                <a:hlinkClick r:id="rId2"/>
              </a:rPr>
              <a:t>https://www.drugchannels.net/2024/01/tales-of-unsurprised-us-brand-name-drug.html</a:t>
            </a:r>
            <a:r>
              <a:rPr lang="en-US" dirty="0"/>
              <a:t> </a:t>
            </a:r>
          </a:p>
        </p:txBody>
      </p:sp>
      <p:sp>
        <p:nvSpPr>
          <p:cNvPr id="3" name="object 3">
            <a:extLst>
              <a:ext uri="{FF2B5EF4-FFF2-40B4-BE49-F238E27FC236}">
                <a16:creationId xmlns:a16="http://schemas.microsoft.com/office/drawing/2014/main" id="{F1E62954-DBE5-D4EB-5E7F-AA46E3CFF458}"/>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pic>
        <p:nvPicPr>
          <p:cNvPr id="2050" name="Picture 2">
            <a:extLst>
              <a:ext uri="{FF2B5EF4-FFF2-40B4-BE49-F238E27FC236}">
                <a16:creationId xmlns:a16="http://schemas.microsoft.com/office/drawing/2014/main" id="{296CF45E-4B16-E6C3-DB99-B371334F0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401" y="1563482"/>
            <a:ext cx="7587800" cy="471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708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16C4-915B-47A6-BF9E-8FA1FF24628D}"/>
              </a:ext>
            </a:extLst>
          </p:cNvPr>
          <p:cNvSpPr>
            <a:spLocks noGrp="1"/>
          </p:cNvSpPr>
          <p:nvPr>
            <p:ph type="title"/>
          </p:nvPr>
        </p:nvSpPr>
        <p:spPr>
          <a:xfrm>
            <a:off x="422617" y="406974"/>
            <a:ext cx="4713022" cy="903288"/>
          </a:xfrm>
        </p:spPr>
        <p:txBody>
          <a:bodyPr/>
          <a:lstStyle/>
          <a:p>
            <a:pPr marL="231775" indent="-231775"/>
            <a:r>
              <a:rPr lang="en-US" dirty="0">
                <a:solidFill>
                  <a:schemeClr val="accent3"/>
                </a:solidFill>
              </a:rPr>
              <a:t>“Rebates” </a:t>
            </a:r>
            <a:r>
              <a:rPr lang="en-US" dirty="0"/>
              <a:t>are </a:t>
            </a:r>
            <a:br>
              <a:rPr lang="en-US" dirty="0"/>
            </a:br>
            <a:r>
              <a:rPr lang="en-US" dirty="0"/>
              <a:t>just the tip of </a:t>
            </a:r>
            <a:br>
              <a:rPr lang="en-US" dirty="0"/>
            </a:br>
            <a:r>
              <a:rPr lang="en-US" dirty="0"/>
              <a:t>the iceberg</a:t>
            </a:r>
          </a:p>
        </p:txBody>
      </p:sp>
      <p:pic>
        <p:nvPicPr>
          <p:cNvPr id="4" name="Content Placeholder 3">
            <a:extLst>
              <a:ext uri="{FF2B5EF4-FFF2-40B4-BE49-F238E27FC236}">
                <a16:creationId xmlns:a16="http://schemas.microsoft.com/office/drawing/2014/main" id="{EC9640D5-086A-42CC-B637-5CDEAAFEEE71}"/>
              </a:ext>
            </a:extLst>
          </p:cNvPr>
          <p:cNvPicPr>
            <a:picLocks noGrp="1" noChangeAspect="1"/>
          </p:cNvPicPr>
          <p:nvPr>
            <p:ph idx="1"/>
          </p:nvPr>
        </p:nvPicPr>
        <p:blipFill>
          <a:blip r:embed="rId2"/>
          <a:stretch>
            <a:fillRect/>
          </a:stretch>
        </p:blipFill>
        <p:spPr>
          <a:xfrm>
            <a:off x="5216586" y="552800"/>
            <a:ext cx="6074129" cy="5460683"/>
          </a:xfrm>
        </p:spPr>
      </p:pic>
      <p:sp>
        <p:nvSpPr>
          <p:cNvPr id="5" name="TextBox 4">
            <a:extLst>
              <a:ext uri="{FF2B5EF4-FFF2-40B4-BE49-F238E27FC236}">
                <a16:creationId xmlns:a16="http://schemas.microsoft.com/office/drawing/2014/main" id="{B46A79AD-5E96-493D-9299-A3394B678895}"/>
              </a:ext>
            </a:extLst>
          </p:cNvPr>
          <p:cNvSpPr txBox="1"/>
          <p:nvPr/>
        </p:nvSpPr>
        <p:spPr>
          <a:xfrm>
            <a:off x="6552456" y="5903452"/>
            <a:ext cx="4572000" cy="153888"/>
          </a:xfrm>
          <a:prstGeom prst="rect">
            <a:avLst/>
          </a:prstGeom>
          <a:noFill/>
        </p:spPr>
        <p:txBody>
          <a:bodyPr wrap="square" lIns="0" tIns="0" rIns="0" bIns="0" rtlCol="0">
            <a:spAutoFit/>
          </a:bodyPr>
          <a:lstStyle>
            <a:defPPr>
              <a:defRPr lang="en-US"/>
            </a:defPPr>
            <a:lvl1pPr>
              <a:defRPr sz="1000" i="1"/>
            </a:lvl1pPr>
          </a:lstStyle>
          <a:p>
            <a:pPr algn="r"/>
            <a:r>
              <a:rPr lang="en-US" dirty="0">
                <a:hlinkClick r:id="rId3"/>
              </a:rPr>
              <a:t>https://www.statnews.com/pharmalot/2018/08/16/rebates-fees-drug-prices/</a:t>
            </a:r>
            <a:r>
              <a:rPr lang="en-US" dirty="0"/>
              <a:t> </a:t>
            </a:r>
          </a:p>
        </p:txBody>
      </p:sp>
      <p:sp>
        <p:nvSpPr>
          <p:cNvPr id="3" name="object 3">
            <a:extLst>
              <a:ext uri="{FF2B5EF4-FFF2-40B4-BE49-F238E27FC236}">
                <a16:creationId xmlns:a16="http://schemas.microsoft.com/office/drawing/2014/main" id="{6ED5F151-A708-BD1D-54B0-4BEA82AFA6BE}"/>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603983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16C4-915B-47A6-BF9E-8FA1FF24628D}"/>
              </a:ext>
            </a:extLst>
          </p:cNvPr>
          <p:cNvSpPr>
            <a:spLocks noGrp="1"/>
          </p:cNvSpPr>
          <p:nvPr>
            <p:ph type="title"/>
          </p:nvPr>
        </p:nvSpPr>
        <p:spPr>
          <a:xfrm>
            <a:off x="422618" y="406974"/>
            <a:ext cx="9618518" cy="903288"/>
          </a:xfrm>
        </p:spPr>
        <p:txBody>
          <a:bodyPr/>
          <a:lstStyle/>
          <a:p>
            <a:pPr marL="231775" indent="-231775"/>
            <a:r>
              <a:rPr lang="en-US" dirty="0"/>
              <a:t>“Rebates” are whatever the PBMs and insurers </a:t>
            </a:r>
            <a:r>
              <a:rPr lang="en-US" dirty="0">
                <a:solidFill>
                  <a:schemeClr val="accent3"/>
                </a:solidFill>
              </a:rPr>
              <a:t>say they are</a:t>
            </a:r>
          </a:p>
        </p:txBody>
      </p:sp>
      <p:sp>
        <p:nvSpPr>
          <p:cNvPr id="6" name="Content Placeholder 5">
            <a:extLst>
              <a:ext uri="{FF2B5EF4-FFF2-40B4-BE49-F238E27FC236}">
                <a16:creationId xmlns:a16="http://schemas.microsoft.com/office/drawing/2014/main" id="{283EDDD8-E25A-437B-99B5-BD185D93A037}"/>
              </a:ext>
            </a:extLst>
          </p:cNvPr>
          <p:cNvSpPr>
            <a:spLocks noGrp="1"/>
          </p:cNvSpPr>
          <p:nvPr>
            <p:ph idx="1"/>
          </p:nvPr>
        </p:nvSpPr>
        <p:spPr>
          <a:xfrm>
            <a:off x="647700" y="1886831"/>
            <a:ext cx="4852556" cy="3987531"/>
          </a:xfrm>
        </p:spPr>
        <p:txBody>
          <a:bodyPr/>
          <a:lstStyle/>
          <a:p>
            <a:pPr>
              <a:lnSpc>
                <a:spcPct val="105000"/>
              </a:lnSpc>
            </a:pPr>
            <a:r>
              <a:rPr lang="en-US" dirty="0"/>
              <a:t>As scrutiny has increased on the relation between rebates and higher list prices – and the degree with which those rebates are being passed on to patients and plan sponsors – PBMs and insurers have been recategorizing “rebates” and building new layers in the supply chain to hide the discounts from regulators and payers.</a:t>
            </a:r>
          </a:p>
        </p:txBody>
      </p:sp>
      <p:pic>
        <p:nvPicPr>
          <p:cNvPr id="1026" name="Picture 2" descr="Detective Torch Searching - Free vector graphic on Pixabay">
            <a:extLst>
              <a:ext uri="{FF2B5EF4-FFF2-40B4-BE49-F238E27FC236}">
                <a16:creationId xmlns:a16="http://schemas.microsoft.com/office/drawing/2014/main" id="{A70E43A8-7EF7-49A9-A93D-E94FF5F97928}"/>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121239" y="2047142"/>
            <a:ext cx="4255959" cy="407937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97E30D7F-2CF3-00C1-1C94-9CF895C4C173}"/>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950128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16C4-915B-47A6-BF9E-8FA1FF24628D}"/>
              </a:ext>
            </a:extLst>
          </p:cNvPr>
          <p:cNvSpPr>
            <a:spLocks noGrp="1"/>
          </p:cNvSpPr>
          <p:nvPr>
            <p:ph type="title"/>
          </p:nvPr>
        </p:nvSpPr>
        <p:spPr>
          <a:xfrm>
            <a:off x="647701" y="403293"/>
            <a:ext cx="4339936" cy="899540"/>
          </a:xfrm>
        </p:spPr>
        <p:txBody>
          <a:bodyPr/>
          <a:lstStyle/>
          <a:p>
            <a:r>
              <a:rPr lang="en-US" dirty="0"/>
              <a:t>The rise of </a:t>
            </a:r>
            <a:br>
              <a:rPr lang="en-US" dirty="0"/>
            </a:br>
            <a:r>
              <a:rPr lang="en-US" dirty="0"/>
              <a:t>the rebate aggregators</a:t>
            </a:r>
          </a:p>
        </p:txBody>
      </p:sp>
      <p:grpSp>
        <p:nvGrpSpPr>
          <p:cNvPr id="4" name="Group 3">
            <a:extLst>
              <a:ext uri="{FF2B5EF4-FFF2-40B4-BE49-F238E27FC236}">
                <a16:creationId xmlns:a16="http://schemas.microsoft.com/office/drawing/2014/main" id="{F3E12E95-3CDC-6A42-9B3C-0FEF85205546}"/>
              </a:ext>
            </a:extLst>
          </p:cNvPr>
          <p:cNvGrpSpPr/>
          <p:nvPr/>
        </p:nvGrpSpPr>
        <p:grpSpPr>
          <a:xfrm>
            <a:off x="4212981" y="659100"/>
            <a:ext cx="7076301" cy="5233259"/>
            <a:chOff x="3977454" y="783791"/>
            <a:chExt cx="7076301" cy="5233259"/>
          </a:xfrm>
        </p:grpSpPr>
        <p:pic>
          <p:nvPicPr>
            <p:cNvPr id="7" name="Picture 6">
              <a:extLst>
                <a:ext uri="{FF2B5EF4-FFF2-40B4-BE49-F238E27FC236}">
                  <a16:creationId xmlns:a16="http://schemas.microsoft.com/office/drawing/2014/main" id="{67D588E8-2F97-401E-BC45-2C0B1919D6B6}"/>
                </a:ext>
              </a:extLst>
            </p:cNvPr>
            <p:cNvPicPr>
              <a:picLocks noChangeAspect="1"/>
            </p:cNvPicPr>
            <p:nvPr/>
          </p:nvPicPr>
          <p:blipFill rotWithShape="1">
            <a:blip r:embed="rId2"/>
            <a:srcRect l="10404" t="8945" r="26869" b="6117"/>
            <a:stretch/>
          </p:blipFill>
          <p:spPr>
            <a:xfrm>
              <a:off x="4530436" y="783791"/>
              <a:ext cx="6523319" cy="4968647"/>
            </a:xfrm>
            <a:prstGeom prst="rect">
              <a:avLst/>
            </a:prstGeom>
            <a:effectLst>
              <a:outerShdw blurRad="88900" dist="38100" dir="2700000" algn="tl" rotWithShape="0">
                <a:schemeClr val="tx2">
                  <a:lumMod val="50000"/>
                  <a:alpha val="23000"/>
                </a:schemeClr>
              </a:outerShdw>
            </a:effectLst>
          </p:spPr>
        </p:pic>
        <p:sp>
          <p:nvSpPr>
            <p:cNvPr id="8" name="TextBox 7">
              <a:extLst>
                <a:ext uri="{FF2B5EF4-FFF2-40B4-BE49-F238E27FC236}">
                  <a16:creationId xmlns:a16="http://schemas.microsoft.com/office/drawing/2014/main" id="{3934C471-E60C-4ED6-895B-85CC8744F6AA}"/>
                </a:ext>
              </a:extLst>
            </p:cNvPr>
            <p:cNvSpPr txBox="1"/>
            <p:nvPr/>
          </p:nvSpPr>
          <p:spPr>
            <a:xfrm>
              <a:off x="3977454" y="5863162"/>
              <a:ext cx="7076301" cy="153888"/>
            </a:xfrm>
            <a:prstGeom prst="rect">
              <a:avLst/>
            </a:prstGeom>
            <a:noFill/>
          </p:spPr>
          <p:txBody>
            <a:bodyPr wrap="square" lIns="0" tIns="0" rIns="0" bIns="0" rtlCol="0">
              <a:spAutoFit/>
            </a:bodyPr>
            <a:lstStyle>
              <a:defPPr>
                <a:defRPr lang="en-US"/>
              </a:defPPr>
              <a:lvl1pPr>
                <a:defRPr sz="1000" i="1"/>
              </a:lvl1pPr>
            </a:lstStyle>
            <a:p>
              <a:pPr algn="r"/>
              <a:r>
                <a:rPr lang="en-US" dirty="0">
                  <a:hlinkClick r:id="rId3"/>
                </a:rPr>
                <a:t>https://www.benefitspro.com/2021/04/15/cautionary-tale-plan-sponsors-losing-manufacturer-rebate-dollars-to-pbms-through-rebate-aggregators/</a:t>
              </a:r>
              <a:r>
                <a:rPr lang="en-US" dirty="0"/>
                <a:t> </a:t>
              </a:r>
            </a:p>
          </p:txBody>
        </p:sp>
      </p:grpSp>
      <p:sp>
        <p:nvSpPr>
          <p:cNvPr id="3" name="object 3">
            <a:extLst>
              <a:ext uri="{FF2B5EF4-FFF2-40B4-BE49-F238E27FC236}">
                <a16:creationId xmlns:a16="http://schemas.microsoft.com/office/drawing/2014/main" id="{D4D8E742-67C8-C662-599F-7FB5E066F80A}"/>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2427737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1FF7-A5AC-407B-9BC0-F14486BC12BC}"/>
              </a:ext>
            </a:extLst>
          </p:cNvPr>
          <p:cNvSpPr>
            <a:spLocks noGrp="1"/>
          </p:cNvSpPr>
          <p:nvPr>
            <p:ph type="title"/>
          </p:nvPr>
        </p:nvSpPr>
        <p:spPr/>
        <p:txBody>
          <a:bodyPr/>
          <a:lstStyle/>
          <a:p>
            <a:r>
              <a:rPr lang="en-US" dirty="0"/>
              <a:t>How the “rebate” </a:t>
            </a:r>
            <a:br>
              <a:rPr lang="en-US" dirty="0"/>
            </a:br>
            <a:r>
              <a:rPr lang="en-US" dirty="0"/>
              <a:t>retention game works </a:t>
            </a:r>
          </a:p>
        </p:txBody>
      </p:sp>
      <p:sp>
        <p:nvSpPr>
          <p:cNvPr id="3" name="Content Placeholder 2">
            <a:extLst>
              <a:ext uri="{FF2B5EF4-FFF2-40B4-BE49-F238E27FC236}">
                <a16:creationId xmlns:a16="http://schemas.microsoft.com/office/drawing/2014/main" id="{A40CF816-6A66-4129-8147-FFD867C22C9E}"/>
              </a:ext>
            </a:extLst>
          </p:cNvPr>
          <p:cNvSpPr>
            <a:spLocks noGrp="1"/>
          </p:cNvSpPr>
          <p:nvPr>
            <p:ph idx="1"/>
          </p:nvPr>
        </p:nvSpPr>
        <p:spPr>
          <a:xfrm>
            <a:off x="647699" y="1693034"/>
            <a:ext cx="6118861" cy="4137273"/>
          </a:xfrm>
        </p:spPr>
        <p:txBody>
          <a:bodyPr/>
          <a:lstStyle/>
          <a:p>
            <a:pPr marL="354013" indent="-354013"/>
            <a:r>
              <a:rPr lang="en-US" sz="1950" dirty="0"/>
              <a:t>Rebate aggregators leverage the size of their managed population to extract price concessions from drug makers</a:t>
            </a:r>
          </a:p>
          <a:p>
            <a:pPr lvl="1">
              <a:spcBef>
                <a:spcPts val="300"/>
              </a:spcBef>
            </a:pPr>
            <a:r>
              <a:rPr lang="en-US" sz="1950" dirty="0"/>
              <a:t>The three largest PBMs all own or are affiliated with a rebate aggregator (CVS/Zinc, ESI/Ascent, Optum/</a:t>
            </a:r>
            <a:r>
              <a:rPr lang="en-US" sz="1950" dirty="0" err="1"/>
              <a:t>Emisar</a:t>
            </a:r>
            <a:r>
              <a:rPr lang="en-US" sz="1950" dirty="0"/>
              <a:t>)</a:t>
            </a:r>
          </a:p>
          <a:p>
            <a:pPr marL="354013" indent="-354013"/>
            <a:r>
              <a:rPr lang="en-US" sz="1950" dirty="0"/>
              <a:t>Rebate aggregators use the tools in the green box to reclassify and selectively share money received from pharma</a:t>
            </a:r>
          </a:p>
          <a:p>
            <a:pPr lvl="1">
              <a:spcBef>
                <a:spcPts val="300"/>
              </a:spcBef>
            </a:pPr>
            <a:r>
              <a:rPr lang="en-US" sz="1950" dirty="0"/>
              <a:t>Only a few of the manufacturer revenue categories are passed through to the PBM</a:t>
            </a:r>
          </a:p>
          <a:p>
            <a:pPr marL="354013" indent="-354013"/>
            <a:r>
              <a:rPr lang="en-US" sz="1950" dirty="0"/>
              <a:t>Clients get rebate guarantees, but on a meaningless per claim basis, which is impossible to audit back to the aggregator</a:t>
            </a:r>
          </a:p>
          <a:p>
            <a:pPr lvl="1">
              <a:spcBef>
                <a:spcPts val="300"/>
              </a:spcBef>
            </a:pPr>
            <a:r>
              <a:rPr lang="en-US" sz="1950" dirty="0"/>
              <a:t>An employer at best only has visibility into a few of the manufacturer revenue categories</a:t>
            </a:r>
          </a:p>
          <a:p>
            <a:pPr marL="354013" indent="-354013"/>
            <a:r>
              <a:rPr lang="en-US" sz="1950" b="1" i="1" dirty="0"/>
              <a:t>The higher list prices rise, the more price concessions a PBM can collect and retain</a:t>
            </a:r>
          </a:p>
        </p:txBody>
      </p:sp>
      <p:grpSp>
        <p:nvGrpSpPr>
          <p:cNvPr id="4" name="Group 3">
            <a:extLst>
              <a:ext uri="{FF2B5EF4-FFF2-40B4-BE49-F238E27FC236}">
                <a16:creationId xmlns:a16="http://schemas.microsoft.com/office/drawing/2014/main" id="{5F0D6DEF-4636-4038-8E87-45ACB647056B}"/>
              </a:ext>
            </a:extLst>
          </p:cNvPr>
          <p:cNvGrpSpPr/>
          <p:nvPr/>
        </p:nvGrpSpPr>
        <p:grpSpPr>
          <a:xfrm>
            <a:off x="7870814" y="1542707"/>
            <a:ext cx="3580028" cy="4511599"/>
            <a:chOff x="5249918" y="1542704"/>
            <a:chExt cx="3580028" cy="4511599"/>
          </a:xfrm>
        </p:grpSpPr>
        <p:sp>
          <p:nvSpPr>
            <p:cNvPr id="11" name="Rectangle 10">
              <a:extLst>
                <a:ext uri="{FF2B5EF4-FFF2-40B4-BE49-F238E27FC236}">
                  <a16:creationId xmlns:a16="http://schemas.microsoft.com/office/drawing/2014/main" id="{2A546424-799B-F44A-AE76-7DD5CFAC1AB3}"/>
                </a:ext>
              </a:extLst>
            </p:cNvPr>
            <p:cNvSpPr/>
            <p:nvPr/>
          </p:nvSpPr>
          <p:spPr>
            <a:xfrm>
              <a:off x="5249918" y="1917030"/>
              <a:ext cx="3531475" cy="4137273"/>
            </a:xfrm>
            <a:prstGeom prst="rect">
              <a:avLst/>
            </a:prstGeom>
            <a:solidFill>
              <a:schemeClr val="accent1">
                <a:alpha val="6000"/>
              </a:schemeClr>
            </a:solidFill>
          </p:spPr>
          <p:txBody>
            <a:bodyPr wrap="square">
              <a:noAutofit/>
            </a:bodyPr>
            <a:lstStyle/>
            <a:p>
              <a:pPr algn="ctr"/>
              <a:endParaRPr lang="en-US" b="1" dirty="0">
                <a:solidFill>
                  <a:schemeClr val="bg1"/>
                </a:solidFill>
              </a:endParaRPr>
            </a:p>
          </p:txBody>
        </p:sp>
        <p:sp>
          <p:nvSpPr>
            <p:cNvPr id="8" name="Rectangle 7">
              <a:extLst>
                <a:ext uri="{FF2B5EF4-FFF2-40B4-BE49-F238E27FC236}">
                  <a16:creationId xmlns:a16="http://schemas.microsoft.com/office/drawing/2014/main" id="{E0E9A589-DD48-414F-B804-5F88AF340550}"/>
                </a:ext>
              </a:extLst>
            </p:cNvPr>
            <p:cNvSpPr/>
            <p:nvPr/>
          </p:nvSpPr>
          <p:spPr>
            <a:xfrm>
              <a:off x="5249919" y="2006513"/>
              <a:ext cx="1782984" cy="3996992"/>
            </a:xfrm>
            <a:prstGeom prst="rect">
              <a:avLst/>
            </a:prstGeom>
          </p:spPr>
          <p:txBody>
            <a:bodyPr wrap="square">
              <a:spAutoFit/>
            </a:bodyPr>
            <a:lstStyle/>
            <a:p>
              <a:pPr marL="157163" indent="-157163">
                <a:lnSpc>
                  <a:spcPct val="90000"/>
                </a:lnSpc>
                <a:spcBef>
                  <a:spcPts val="400"/>
                </a:spcBef>
                <a:buFont typeface="Arial" panose="020B0604020202020204" pitchFamily="34" charset="0"/>
                <a:buChar char="•"/>
              </a:pPr>
              <a:r>
                <a:rPr lang="en-US" sz="1600" dirty="0"/>
                <a:t>Standard Rebate Definition</a:t>
              </a:r>
            </a:p>
            <a:p>
              <a:pPr marL="157163" indent="-157163">
                <a:lnSpc>
                  <a:spcPct val="90000"/>
                </a:lnSpc>
                <a:spcBef>
                  <a:spcPts val="400"/>
                </a:spcBef>
                <a:buFont typeface="Arial" panose="020B0604020202020204" pitchFamily="34" charset="0"/>
                <a:buChar char="•"/>
              </a:pPr>
              <a:r>
                <a:rPr lang="en-US" sz="1600" dirty="0"/>
                <a:t>Incentive rebates categorized as </a:t>
              </a:r>
              <a:br>
                <a:rPr lang="en-US" sz="1600" dirty="0"/>
              </a:br>
              <a:r>
                <a:rPr lang="en-US" sz="1600" dirty="0"/>
                <a:t>mail-order purchase discounts</a:t>
              </a:r>
            </a:p>
            <a:p>
              <a:pPr marL="157163" indent="-157163">
                <a:lnSpc>
                  <a:spcPct val="90000"/>
                </a:lnSpc>
                <a:spcBef>
                  <a:spcPts val="400"/>
                </a:spcBef>
                <a:buFont typeface="Arial" panose="020B0604020202020204" pitchFamily="34" charset="0"/>
                <a:buChar char="•"/>
              </a:pPr>
              <a:r>
                <a:rPr lang="en-US" sz="1600" dirty="0"/>
                <a:t>Credits</a:t>
              </a:r>
            </a:p>
            <a:p>
              <a:pPr marL="157163" indent="-157163">
                <a:lnSpc>
                  <a:spcPct val="90000"/>
                </a:lnSpc>
                <a:spcBef>
                  <a:spcPts val="400"/>
                </a:spcBef>
                <a:buFont typeface="Arial" panose="020B0604020202020204" pitchFamily="34" charset="0"/>
                <a:buChar char="•"/>
              </a:pPr>
              <a:r>
                <a:rPr lang="en-US" sz="1600" dirty="0"/>
                <a:t>Market Share Incentives</a:t>
              </a:r>
            </a:p>
            <a:p>
              <a:pPr marL="157163" indent="-157163">
                <a:lnSpc>
                  <a:spcPct val="90000"/>
                </a:lnSpc>
                <a:spcBef>
                  <a:spcPts val="400"/>
                </a:spcBef>
                <a:buFont typeface="Arial" panose="020B0604020202020204" pitchFamily="34" charset="0"/>
                <a:buChar char="•"/>
              </a:pPr>
              <a:r>
                <a:rPr lang="en-US" sz="1600" dirty="0"/>
                <a:t>Promotional Allowances</a:t>
              </a:r>
            </a:p>
            <a:p>
              <a:pPr marL="157163" indent="-157163">
                <a:lnSpc>
                  <a:spcPct val="90000"/>
                </a:lnSpc>
                <a:spcBef>
                  <a:spcPts val="400"/>
                </a:spcBef>
                <a:buFont typeface="Arial" panose="020B0604020202020204" pitchFamily="34" charset="0"/>
                <a:buChar char="•"/>
              </a:pPr>
              <a:r>
                <a:rPr lang="en-US" sz="1600" dirty="0"/>
                <a:t>Commissions</a:t>
              </a:r>
            </a:p>
            <a:p>
              <a:pPr marL="157163" indent="-157163">
                <a:lnSpc>
                  <a:spcPct val="90000"/>
                </a:lnSpc>
                <a:spcBef>
                  <a:spcPts val="400"/>
                </a:spcBef>
                <a:buFont typeface="Arial" panose="020B0604020202020204" pitchFamily="34" charset="0"/>
                <a:buChar char="•"/>
              </a:pPr>
              <a:r>
                <a:rPr lang="en-US" sz="1600" dirty="0"/>
                <a:t>Market Share Utilization</a:t>
              </a:r>
            </a:p>
            <a:p>
              <a:pPr marL="157163" indent="-157163">
                <a:lnSpc>
                  <a:spcPct val="90000"/>
                </a:lnSpc>
                <a:spcBef>
                  <a:spcPts val="400"/>
                </a:spcBef>
                <a:buFont typeface="Arial" panose="020B0604020202020204" pitchFamily="34" charset="0"/>
                <a:buChar char="•"/>
              </a:pPr>
              <a:r>
                <a:rPr lang="en-US" sz="1600" dirty="0"/>
                <a:t>Drug pull-through programs</a:t>
              </a:r>
            </a:p>
          </p:txBody>
        </p:sp>
        <p:sp>
          <p:nvSpPr>
            <p:cNvPr id="9" name="Rectangle 8">
              <a:extLst>
                <a:ext uri="{FF2B5EF4-FFF2-40B4-BE49-F238E27FC236}">
                  <a16:creationId xmlns:a16="http://schemas.microsoft.com/office/drawing/2014/main" id="{B8CA7C86-52AF-6C42-AF13-CE12F5C82E2D}"/>
                </a:ext>
              </a:extLst>
            </p:cNvPr>
            <p:cNvSpPr/>
            <p:nvPr/>
          </p:nvSpPr>
          <p:spPr>
            <a:xfrm>
              <a:off x="6953666" y="2006513"/>
              <a:ext cx="1876280" cy="3826689"/>
            </a:xfrm>
            <a:prstGeom prst="rect">
              <a:avLst/>
            </a:prstGeom>
          </p:spPr>
          <p:txBody>
            <a:bodyPr wrap="square">
              <a:spAutoFit/>
            </a:bodyPr>
            <a:lstStyle/>
            <a:p>
              <a:pPr marL="157163" indent="-157163">
                <a:lnSpc>
                  <a:spcPct val="90000"/>
                </a:lnSpc>
                <a:spcBef>
                  <a:spcPts val="400"/>
                </a:spcBef>
                <a:buFont typeface="Arial" panose="020B0604020202020204" pitchFamily="34" charset="0"/>
                <a:buChar char="•"/>
              </a:pPr>
              <a:r>
                <a:rPr lang="en-US" sz="1600" dirty="0"/>
                <a:t>Implementation Allowances</a:t>
              </a:r>
            </a:p>
            <a:p>
              <a:pPr marL="157163" indent="-157163">
                <a:lnSpc>
                  <a:spcPct val="90000"/>
                </a:lnSpc>
                <a:spcBef>
                  <a:spcPts val="400"/>
                </a:spcBef>
                <a:buFont typeface="Arial" panose="020B0604020202020204" pitchFamily="34" charset="0"/>
                <a:buChar char="•"/>
              </a:pPr>
              <a:r>
                <a:rPr lang="en-US" sz="1600" dirty="0"/>
                <a:t>Rebate Submission Fees</a:t>
              </a:r>
            </a:p>
            <a:p>
              <a:pPr marL="157163" indent="-157163">
                <a:lnSpc>
                  <a:spcPct val="90000"/>
                </a:lnSpc>
                <a:spcBef>
                  <a:spcPts val="400"/>
                </a:spcBef>
                <a:buFont typeface="Arial" panose="020B0604020202020204" pitchFamily="34" charset="0"/>
                <a:buChar char="•"/>
              </a:pPr>
              <a:r>
                <a:rPr lang="en-US" sz="1600" dirty="0"/>
                <a:t>Formulary Placement Fees</a:t>
              </a:r>
            </a:p>
            <a:p>
              <a:pPr marL="157163" indent="-157163">
                <a:lnSpc>
                  <a:spcPct val="90000"/>
                </a:lnSpc>
                <a:spcBef>
                  <a:spcPts val="400"/>
                </a:spcBef>
                <a:buFont typeface="Arial" panose="020B0604020202020204" pitchFamily="34" charset="0"/>
                <a:buChar char="•"/>
              </a:pPr>
              <a:r>
                <a:rPr lang="en-US" sz="1600" dirty="0"/>
                <a:t>Administrative Fees</a:t>
              </a:r>
            </a:p>
            <a:p>
              <a:pPr marL="157163" indent="-157163">
                <a:lnSpc>
                  <a:spcPct val="90000"/>
                </a:lnSpc>
                <a:spcBef>
                  <a:spcPts val="400"/>
                </a:spcBef>
                <a:buFont typeface="Arial" panose="020B0604020202020204" pitchFamily="34" charset="0"/>
                <a:buChar char="•"/>
              </a:pPr>
              <a:r>
                <a:rPr lang="en-US" sz="1600" dirty="0"/>
                <a:t>Inflation Caps/</a:t>
              </a:r>
              <a:br>
                <a:rPr lang="en-US" sz="1600" dirty="0"/>
              </a:br>
              <a:r>
                <a:rPr lang="en-US" sz="1600" dirty="0"/>
                <a:t>Pricing Protection</a:t>
              </a:r>
            </a:p>
            <a:p>
              <a:pPr marL="157163" indent="-157163">
                <a:lnSpc>
                  <a:spcPct val="90000"/>
                </a:lnSpc>
                <a:spcBef>
                  <a:spcPts val="400"/>
                </a:spcBef>
                <a:buFont typeface="Arial" panose="020B0604020202020204" pitchFamily="34" charset="0"/>
                <a:buChar char="•"/>
              </a:pPr>
              <a:r>
                <a:rPr lang="en-US" sz="1600" dirty="0"/>
                <a:t>Price Concessions</a:t>
              </a:r>
            </a:p>
            <a:p>
              <a:pPr marL="157163" indent="-157163">
                <a:lnSpc>
                  <a:spcPct val="90000"/>
                </a:lnSpc>
                <a:spcBef>
                  <a:spcPts val="400"/>
                </a:spcBef>
                <a:buFont typeface="Arial" panose="020B0604020202020204" pitchFamily="34" charset="0"/>
                <a:buChar char="•"/>
              </a:pPr>
              <a:r>
                <a:rPr lang="en-US" sz="1600" dirty="0"/>
                <a:t>Performance-based Incentives</a:t>
              </a:r>
            </a:p>
            <a:p>
              <a:pPr marL="157163" indent="-157163">
                <a:lnSpc>
                  <a:spcPct val="90000"/>
                </a:lnSpc>
                <a:spcBef>
                  <a:spcPts val="400"/>
                </a:spcBef>
                <a:buFont typeface="Arial" panose="020B0604020202020204" pitchFamily="34" charset="0"/>
                <a:buChar char="•"/>
              </a:pPr>
              <a:r>
                <a:rPr lang="en-US" sz="1600" dirty="0"/>
                <a:t>Data Fees</a:t>
              </a:r>
            </a:p>
            <a:p>
              <a:pPr marL="157163" indent="-157163">
                <a:lnSpc>
                  <a:spcPct val="90000"/>
                </a:lnSpc>
                <a:spcBef>
                  <a:spcPts val="400"/>
                </a:spcBef>
                <a:buFont typeface="Arial" panose="020B0604020202020204" pitchFamily="34" charset="0"/>
                <a:buChar char="•"/>
              </a:pPr>
              <a:r>
                <a:rPr lang="en-US" sz="1600" dirty="0"/>
                <a:t>Volume-based Incentives</a:t>
              </a:r>
            </a:p>
          </p:txBody>
        </p:sp>
        <p:sp>
          <p:nvSpPr>
            <p:cNvPr id="10" name="Rectangle 9">
              <a:extLst>
                <a:ext uri="{FF2B5EF4-FFF2-40B4-BE49-F238E27FC236}">
                  <a16:creationId xmlns:a16="http://schemas.microsoft.com/office/drawing/2014/main" id="{9861DE16-F5AC-C840-9A7A-AB40FFAF2B6A}"/>
                </a:ext>
              </a:extLst>
            </p:cNvPr>
            <p:cNvSpPr/>
            <p:nvPr/>
          </p:nvSpPr>
          <p:spPr>
            <a:xfrm>
              <a:off x="5249918" y="1542704"/>
              <a:ext cx="3531475" cy="369332"/>
            </a:xfrm>
            <a:prstGeom prst="rect">
              <a:avLst/>
            </a:prstGeom>
            <a:solidFill>
              <a:schemeClr val="accent1"/>
            </a:solidFill>
          </p:spPr>
          <p:txBody>
            <a:bodyPr wrap="square">
              <a:spAutoFit/>
            </a:bodyPr>
            <a:lstStyle/>
            <a:p>
              <a:pPr algn="ctr"/>
              <a:r>
                <a:rPr lang="en-US" b="1" dirty="0">
                  <a:solidFill>
                    <a:schemeClr val="bg1"/>
                  </a:solidFill>
                </a:rPr>
                <a:t>Pharma Revenue Category</a:t>
              </a:r>
            </a:p>
          </p:txBody>
        </p:sp>
      </p:grpSp>
      <p:sp>
        <p:nvSpPr>
          <p:cNvPr id="5" name="object 3">
            <a:extLst>
              <a:ext uri="{FF2B5EF4-FFF2-40B4-BE49-F238E27FC236}">
                <a16:creationId xmlns:a16="http://schemas.microsoft.com/office/drawing/2014/main" id="{C61B0F27-57D9-17D2-AB6C-55963366FE31}"/>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493624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16C4-915B-47A6-BF9E-8FA1FF24628D}"/>
              </a:ext>
            </a:extLst>
          </p:cNvPr>
          <p:cNvSpPr>
            <a:spLocks noGrp="1"/>
          </p:cNvSpPr>
          <p:nvPr>
            <p:ph type="title"/>
          </p:nvPr>
        </p:nvSpPr>
        <p:spPr>
          <a:xfrm>
            <a:off x="647700" y="406974"/>
            <a:ext cx="6071755" cy="903288"/>
          </a:xfrm>
        </p:spPr>
        <p:txBody>
          <a:bodyPr/>
          <a:lstStyle/>
          <a:p>
            <a:r>
              <a:rPr lang="en-US" dirty="0"/>
              <a:t>What’s baked into high drug prices?</a:t>
            </a:r>
          </a:p>
        </p:txBody>
      </p:sp>
      <p:sp>
        <p:nvSpPr>
          <p:cNvPr id="6" name="Content Placeholder 5">
            <a:extLst>
              <a:ext uri="{FF2B5EF4-FFF2-40B4-BE49-F238E27FC236}">
                <a16:creationId xmlns:a16="http://schemas.microsoft.com/office/drawing/2014/main" id="{DEDF81AB-DC25-4D17-841B-4F7F9D22DD30}"/>
              </a:ext>
            </a:extLst>
          </p:cNvPr>
          <p:cNvSpPr>
            <a:spLocks noGrp="1"/>
          </p:cNvSpPr>
          <p:nvPr>
            <p:ph idx="1"/>
          </p:nvPr>
        </p:nvSpPr>
        <p:spPr>
          <a:xfrm>
            <a:off x="647700" y="1938962"/>
            <a:ext cx="5600700" cy="4237038"/>
          </a:xfrm>
        </p:spPr>
        <p:txBody>
          <a:bodyPr/>
          <a:lstStyle/>
          <a:p>
            <a:pPr>
              <a:lnSpc>
                <a:spcPct val="98000"/>
              </a:lnSpc>
            </a:pPr>
            <a:r>
              <a:rPr lang="en-US" sz="2300" dirty="0"/>
              <a:t>Drugs in competitive classes suffer from massive disconnects between list prices and net prices.</a:t>
            </a:r>
          </a:p>
          <a:p>
            <a:pPr>
              <a:lnSpc>
                <a:spcPct val="98000"/>
              </a:lnSpc>
            </a:pPr>
            <a:r>
              <a:rPr lang="en-US" sz="2300" dirty="0"/>
              <a:t>PBMs often have patients pay the list price, while keeping the discounted rate for themselves.</a:t>
            </a:r>
          </a:p>
          <a:p>
            <a:pPr>
              <a:lnSpc>
                <a:spcPct val="98000"/>
              </a:lnSpc>
            </a:pPr>
            <a:r>
              <a:rPr lang="en-US" sz="2300" b="1" dirty="0"/>
              <a:t>Any drug pricing reform that does not address this dysfunctional system structure omits one of the primary mechanisms that inflate the prices of medicine.</a:t>
            </a:r>
          </a:p>
          <a:p>
            <a:pPr>
              <a:lnSpc>
                <a:spcPct val="98000"/>
              </a:lnSpc>
            </a:pPr>
            <a:endParaRPr lang="en-US" sz="2300" dirty="0"/>
          </a:p>
        </p:txBody>
      </p:sp>
      <p:sp>
        <p:nvSpPr>
          <p:cNvPr id="5" name="TextBox 4">
            <a:extLst>
              <a:ext uri="{FF2B5EF4-FFF2-40B4-BE49-F238E27FC236}">
                <a16:creationId xmlns:a16="http://schemas.microsoft.com/office/drawing/2014/main" id="{B46A79AD-5E96-493D-9299-A3394B678895}"/>
              </a:ext>
            </a:extLst>
          </p:cNvPr>
          <p:cNvSpPr txBox="1"/>
          <p:nvPr/>
        </p:nvSpPr>
        <p:spPr>
          <a:xfrm>
            <a:off x="7375552" y="5893049"/>
            <a:ext cx="3863299" cy="307777"/>
          </a:xfrm>
          <a:prstGeom prst="rect">
            <a:avLst/>
          </a:prstGeom>
          <a:noFill/>
        </p:spPr>
        <p:txBody>
          <a:bodyPr wrap="square" lIns="0" tIns="0" rIns="0" bIns="0" rtlCol="0">
            <a:spAutoFit/>
          </a:bodyPr>
          <a:lstStyle>
            <a:defPPr>
              <a:defRPr lang="en-US"/>
            </a:defPPr>
            <a:lvl1pPr>
              <a:defRPr sz="1000" i="1"/>
            </a:lvl1pPr>
          </a:lstStyle>
          <a:p>
            <a:pPr algn="ctr"/>
            <a:r>
              <a:rPr lang="en-US" dirty="0">
                <a:hlinkClick r:id="rId2"/>
              </a:rPr>
              <a:t>https://www.axios.com/fda-biosimilar-insulin-viatris-semglee-interchangeable-d8ffac02-c4e7-4282-b087-1ea32e432c72.html</a:t>
            </a:r>
            <a:r>
              <a:rPr lang="en-US" dirty="0"/>
              <a:t> </a:t>
            </a:r>
          </a:p>
        </p:txBody>
      </p:sp>
      <p:pic>
        <p:nvPicPr>
          <p:cNvPr id="12" name="Picture 11" descr="Graphical user interface, application&#10;&#10;Description automatically generated">
            <a:extLst>
              <a:ext uri="{FF2B5EF4-FFF2-40B4-BE49-F238E27FC236}">
                <a16:creationId xmlns:a16="http://schemas.microsoft.com/office/drawing/2014/main" id="{3C4B0AAD-AEAE-4308-A7E4-5F93D49A1ECE}"/>
              </a:ext>
            </a:extLst>
          </p:cNvPr>
          <p:cNvPicPr>
            <a:picLocks noChangeAspect="1"/>
          </p:cNvPicPr>
          <p:nvPr/>
        </p:nvPicPr>
        <p:blipFill rotWithShape="1">
          <a:blip r:embed="rId3"/>
          <a:srcRect l="59514" t="17681" r="9709" b="61090"/>
          <a:stretch/>
        </p:blipFill>
        <p:spPr>
          <a:xfrm>
            <a:off x="7263219" y="4126756"/>
            <a:ext cx="4289353" cy="1664324"/>
          </a:xfrm>
          <a:prstGeom prst="rect">
            <a:avLst/>
          </a:prstGeom>
        </p:spPr>
      </p:pic>
      <p:grpSp>
        <p:nvGrpSpPr>
          <p:cNvPr id="3" name="Group 2">
            <a:extLst>
              <a:ext uri="{FF2B5EF4-FFF2-40B4-BE49-F238E27FC236}">
                <a16:creationId xmlns:a16="http://schemas.microsoft.com/office/drawing/2014/main" id="{D5484660-C7F2-4168-A1CC-F81213CC08D8}"/>
              </a:ext>
            </a:extLst>
          </p:cNvPr>
          <p:cNvGrpSpPr/>
          <p:nvPr/>
        </p:nvGrpSpPr>
        <p:grpSpPr>
          <a:xfrm>
            <a:off x="7873306" y="476249"/>
            <a:ext cx="2867789" cy="3218471"/>
            <a:chOff x="4936142" y="1166221"/>
            <a:chExt cx="2867789" cy="3218471"/>
          </a:xfrm>
        </p:grpSpPr>
        <p:pic>
          <p:nvPicPr>
            <p:cNvPr id="10" name="Picture 9" descr="Graphical user interface, application, Word, PowerPoint&#10;&#10;Description automatically generated">
              <a:extLst>
                <a:ext uri="{FF2B5EF4-FFF2-40B4-BE49-F238E27FC236}">
                  <a16:creationId xmlns:a16="http://schemas.microsoft.com/office/drawing/2014/main" id="{BEBB650D-BD1F-4CE0-B497-BD5EB1DEAAE7}"/>
                </a:ext>
              </a:extLst>
            </p:cNvPr>
            <p:cNvPicPr>
              <a:picLocks noChangeAspect="1"/>
            </p:cNvPicPr>
            <p:nvPr/>
          </p:nvPicPr>
          <p:blipFill rotWithShape="1">
            <a:blip r:embed="rId4"/>
            <a:srcRect l="58013" t="17586" r="8634" b="15869"/>
            <a:stretch/>
          </p:blipFill>
          <p:spPr>
            <a:xfrm>
              <a:off x="4936142" y="1166221"/>
              <a:ext cx="2867789" cy="3218471"/>
            </a:xfrm>
            <a:prstGeom prst="rect">
              <a:avLst/>
            </a:prstGeom>
            <a:effectLst>
              <a:outerShdw blurRad="88900" dist="38100" dir="2700000" algn="tl" rotWithShape="0">
                <a:schemeClr val="tx2">
                  <a:lumMod val="50000"/>
                  <a:alpha val="23000"/>
                </a:schemeClr>
              </a:outerShdw>
            </a:effectLst>
          </p:spPr>
        </p:pic>
        <p:pic>
          <p:nvPicPr>
            <p:cNvPr id="7" name="Picture 2" descr="axios logo - Conviva">
              <a:extLst>
                <a:ext uri="{FF2B5EF4-FFF2-40B4-BE49-F238E27FC236}">
                  <a16:creationId xmlns:a16="http://schemas.microsoft.com/office/drawing/2014/main" id="{3D37FF24-01E6-4580-B3CD-1C3E8A76A4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5287" y="1660932"/>
              <a:ext cx="989646" cy="49482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object 3">
            <a:extLst>
              <a:ext uri="{FF2B5EF4-FFF2-40B4-BE49-F238E27FC236}">
                <a16:creationId xmlns:a16="http://schemas.microsoft.com/office/drawing/2014/main" id="{87BE468C-7397-7180-24D7-45D3A6E2150B}"/>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4260726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66AF-565A-4B03-A323-7708EB13063E}"/>
              </a:ext>
            </a:extLst>
          </p:cNvPr>
          <p:cNvSpPr>
            <a:spLocks noGrp="1"/>
          </p:cNvSpPr>
          <p:nvPr>
            <p:ph type="title"/>
          </p:nvPr>
        </p:nvSpPr>
        <p:spPr>
          <a:xfrm>
            <a:off x="647700" y="435110"/>
            <a:ext cx="10754590" cy="903288"/>
          </a:xfrm>
        </p:spPr>
        <p:txBody>
          <a:bodyPr/>
          <a:lstStyle/>
          <a:p>
            <a:r>
              <a:rPr lang="en-US" sz="3600" dirty="0"/>
              <a:t>Even when cheap generics are available, the largest insurers and PBMs force patients to take far </a:t>
            </a:r>
            <a:r>
              <a:rPr lang="en-US" sz="3600" dirty="0">
                <a:solidFill>
                  <a:schemeClr val="accent3"/>
                </a:solidFill>
              </a:rPr>
              <a:t>more expensive brands</a:t>
            </a:r>
          </a:p>
        </p:txBody>
      </p:sp>
      <p:sp>
        <p:nvSpPr>
          <p:cNvPr id="3" name="Content Placeholder 2">
            <a:extLst>
              <a:ext uri="{FF2B5EF4-FFF2-40B4-BE49-F238E27FC236}">
                <a16:creationId xmlns:a16="http://schemas.microsoft.com/office/drawing/2014/main" id="{12BA0B6B-6209-1440-A2A2-C15B450D53D2}"/>
              </a:ext>
            </a:extLst>
          </p:cNvPr>
          <p:cNvSpPr>
            <a:spLocks noGrp="1"/>
          </p:cNvSpPr>
          <p:nvPr>
            <p:ph idx="1"/>
          </p:nvPr>
        </p:nvSpPr>
        <p:spPr>
          <a:xfrm>
            <a:off x="647700" y="2099494"/>
            <a:ext cx="4079046" cy="4237038"/>
          </a:xfrm>
        </p:spPr>
        <p:txBody>
          <a:bodyPr/>
          <a:lstStyle/>
          <a:p>
            <a:pPr marL="347663" indent="-347663"/>
            <a:r>
              <a:rPr lang="en-US" sz="2000" dirty="0"/>
              <a:t>In Q3 2021:</a:t>
            </a:r>
          </a:p>
          <a:p>
            <a:pPr lvl="1"/>
            <a:r>
              <a:rPr lang="en-US" sz="2000" dirty="0"/>
              <a:t>Brand Tecfidera WAC: $8275/</a:t>
            </a:r>
            <a:r>
              <a:rPr lang="en-US" sz="2000" dirty="0" err="1"/>
              <a:t>mo</a:t>
            </a:r>
            <a:endParaRPr lang="en-US" sz="2000" dirty="0"/>
          </a:p>
          <a:p>
            <a:pPr lvl="1"/>
            <a:r>
              <a:rPr lang="en-US" sz="2000" dirty="0"/>
              <a:t>Generic NADAC: $184/</a:t>
            </a:r>
            <a:r>
              <a:rPr lang="en-US" sz="2000" dirty="0" err="1"/>
              <a:t>mo</a:t>
            </a:r>
            <a:endParaRPr lang="en-US" sz="2000" dirty="0"/>
          </a:p>
          <a:p>
            <a:pPr marL="347663" indent="-347663">
              <a:spcBef>
                <a:spcPts val="1800"/>
              </a:spcBef>
            </a:pPr>
            <a:r>
              <a:rPr lang="en-US" sz="2000" dirty="0"/>
              <a:t>Despite brand Tecfidera </a:t>
            </a:r>
            <a:br>
              <a:rPr lang="en-US" sz="2000" dirty="0"/>
            </a:br>
            <a:r>
              <a:rPr lang="en-US" sz="2000" dirty="0"/>
              <a:t>being around $8,000 </a:t>
            </a:r>
            <a:br>
              <a:rPr lang="en-US" sz="2000" dirty="0"/>
            </a:br>
            <a:r>
              <a:rPr lang="en-US" sz="2000" dirty="0"/>
              <a:t>more expensive than </a:t>
            </a:r>
            <a:br>
              <a:rPr lang="en-US" sz="2000" dirty="0"/>
            </a:br>
            <a:r>
              <a:rPr lang="en-US" sz="2000" dirty="0"/>
              <a:t>the generic, more than </a:t>
            </a:r>
            <a:br>
              <a:rPr lang="en-US" sz="2000" dirty="0"/>
            </a:br>
            <a:r>
              <a:rPr lang="en-US" sz="2000" dirty="0"/>
              <a:t>half of seniors are in </a:t>
            </a:r>
            <a:br>
              <a:rPr lang="en-US" sz="2000" dirty="0"/>
            </a:br>
            <a:r>
              <a:rPr lang="en-US" sz="2000" dirty="0"/>
              <a:t>Part D plans that </a:t>
            </a:r>
            <a:br>
              <a:rPr lang="en-US" sz="2000" dirty="0"/>
            </a:br>
            <a:r>
              <a:rPr lang="en-US" sz="2000" dirty="0"/>
              <a:t>require them to pay </a:t>
            </a:r>
            <a:br>
              <a:rPr lang="en-US" sz="2000" dirty="0"/>
            </a:br>
            <a:r>
              <a:rPr lang="en-US" sz="2000" dirty="0"/>
              <a:t>for the brand.</a:t>
            </a:r>
          </a:p>
        </p:txBody>
      </p:sp>
      <p:grpSp>
        <p:nvGrpSpPr>
          <p:cNvPr id="8" name="Group 7">
            <a:extLst>
              <a:ext uri="{FF2B5EF4-FFF2-40B4-BE49-F238E27FC236}">
                <a16:creationId xmlns:a16="http://schemas.microsoft.com/office/drawing/2014/main" id="{96B101C9-13AF-554B-AA0A-C730736C0D7F}"/>
              </a:ext>
            </a:extLst>
          </p:cNvPr>
          <p:cNvGrpSpPr/>
          <p:nvPr/>
        </p:nvGrpSpPr>
        <p:grpSpPr>
          <a:xfrm>
            <a:off x="6201479" y="2099494"/>
            <a:ext cx="5620468" cy="4049494"/>
            <a:chOff x="6245381" y="2429050"/>
            <a:chExt cx="5156909" cy="3715504"/>
          </a:xfrm>
        </p:grpSpPr>
        <p:sp>
          <p:nvSpPr>
            <p:cNvPr id="5" name="TextBox 4">
              <a:extLst>
                <a:ext uri="{FF2B5EF4-FFF2-40B4-BE49-F238E27FC236}">
                  <a16:creationId xmlns:a16="http://schemas.microsoft.com/office/drawing/2014/main" id="{17FC4018-2B93-46DC-A481-C452F49F5E6D}"/>
                </a:ext>
              </a:extLst>
            </p:cNvPr>
            <p:cNvSpPr txBox="1"/>
            <p:nvPr/>
          </p:nvSpPr>
          <p:spPr>
            <a:xfrm>
              <a:off x="6833147" y="5682889"/>
              <a:ext cx="4535419" cy="461665"/>
            </a:xfrm>
            <a:prstGeom prst="rect">
              <a:avLst/>
            </a:prstGeom>
            <a:noFill/>
          </p:spPr>
          <p:txBody>
            <a:bodyPr wrap="square" lIns="0" tIns="0" rIns="0" bIns="0" rtlCol="0">
              <a:spAutoFit/>
            </a:bodyPr>
            <a:lstStyle>
              <a:defPPr>
                <a:defRPr lang="en-US"/>
              </a:defPPr>
              <a:lvl1pPr>
                <a:defRPr sz="800" i="1"/>
              </a:lvl1pPr>
            </a:lstStyle>
            <a:p>
              <a:pPr algn="r"/>
              <a:r>
                <a:rPr lang="en-US" sz="1000" dirty="0"/>
                <a:t>Sources: </a:t>
              </a:r>
              <a:r>
                <a:rPr lang="en-US" sz="1000" dirty="0">
                  <a:hlinkClick r:id="rId2"/>
                </a:rPr>
                <a:t>https://www.46brooklyn.com/research/2021/12/1/tecfidera</a:t>
              </a:r>
              <a:r>
                <a:rPr lang="en-US" sz="1000" dirty="0"/>
                <a:t/>
              </a:r>
              <a:br>
                <a:rPr lang="en-US" sz="1000" dirty="0"/>
              </a:br>
              <a:r>
                <a:rPr lang="en-US" sz="1000" dirty="0">
                  <a:hlinkClick r:id="rId3"/>
                </a:rPr>
                <a:t>https://www.marketwatch.com/story/grandma-and-grandpa-arent-going-to-figure-this-one-out-prescription-drug-savings-vanish-in-the-medicare-shuffle-11639152848</a:t>
              </a:r>
              <a:r>
                <a:rPr lang="en-US" sz="1000" dirty="0"/>
                <a:t>  </a:t>
              </a:r>
            </a:p>
          </p:txBody>
        </p:sp>
        <p:pic>
          <p:nvPicPr>
            <p:cNvPr id="2050" name="Picture 2">
              <a:extLst>
                <a:ext uri="{FF2B5EF4-FFF2-40B4-BE49-F238E27FC236}">
                  <a16:creationId xmlns:a16="http://schemas.microsoft.com/office/drawing/2014/main" id="{1136EEF9-B4A6-4744-81B7-FC88883CF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381" y="2429050"/>
              <a:ext cx="5156909" cy="311473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B2EC4A60-D8F2-409A-BFF6-03A779E8F80F}"/>
              </a:ext>
            </a:extLst>
          </p:cNvPr>
          <p:cNvPicPr>
            <a:picLocks noChangeAspect="1"/>
          </p:cNvPicPr>
          <p:nvPr/>
        </p:nvPicPr>
        <p:blipFill rotWithShape="1">
          <a:blip r:embed="rId5"/>
          <a:srcRect l="35340" t="8947" r="30777" b="31057"/>
          <a:stretch/>
        </p:blipFill>
        <p:spPr>
          <a:xfrm>
            <a:off x="3341267" y="3603447"/>
            <a:ext cx="2527554" cy="2517405"/>
          </a:xfrm>
          <a:prstGeom prst="rect">
            <a:avLst/>
          </a:prstGeom>
          <a:effectLst>
            <a:outerShdw blurRad="137070" dist="38100" dir="2700000" algn="tl" rotWithShape="0">
              <a:schemeClr val="tx2">
                <a:lumMod val="50000"/>
                <a:alpha val="23000"/>
              </a:schemeClr>
            </a:outerShdw>
          </a:effectLst>
        </p:spPr>
      </p:pic>
      <p:sp>
        <p:nvSpPr>
          <p:cNvPr id="6" name="object 3">
            <a:extLst>
              <a:ext uri="{FF2B5EF4-FFF2-40B4-BE49-F238E27FC236}">
                <a16:creationId xmlns:a16="http://schemas.microsoft.com/office/drawing/2014/main" id="{4060A6D3-D8FC-FE87-00F2-5D5B94D1293A}"/>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336312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09C-2E80-4E1F-95CD-9DF4B0CE0A1C}"/>
              </a:ext>
            </a:extLst>
          </p:cNvPr>
          <p:cNvSpPr>
            <a:spLocks noGrp="1"/>
          </p:cNvSpPr>
          <p:nvPr>
            <p:ph type="title"/>
          </p:nvPr>
        </p:nvSpPr>
        <p:spPr/>
        <p:txBody>
          <a:bodyPr/>
          <a:lstStyle/>
          <a:p>
            <a:r>
              <a:rPr lang="en-US" dirty="0"/>
              <a:t>Where are those savings for </a:t>
            </a:r>
            <a:br>
              <a:rPr lang="en-US" dirty="0"/>
            </a:br>
            <a:r>
              <a:rPr lang="en-US" dirty="0"/>
              <a:t>small U.S. employers?</a:t>
            </a:r>
          </a:p>
        </p:txBody>
      </p:sp>
      <p:sp>
        <p:nvSpPr>
          <p:cNvPr id="14" name="Content Placeholder 13">
            <a:extLst>
              <a:ext uri="{FF2B5EF4-FFF2-40B4-BE49-F238E27FC236}">
                <a16:creationId xmlns:a16="http://schemas.microsoft.com/office/drawing/2014/main" id="{4EF6F470-C978-9946-8697-9B18839F65C3}"/>
              </a:ext>
            </a:extLst>
          </p:cNvPr>
          <p:cNvSpPr>
            <a:spLocks noGrp="1"/>
          </p:cNvSpPr>
          <p:nvPr>
            <p:ph idx="1"/>
          </p:nvPr>
        </p:nvSpPr>
        <p:spPr>
          <a:xfrm>
            <a:off x="647700" y="1835700"/>
            <a:ext cx="5960936" cy="4237038"/>
          </a:xfrm>
        </p:spPr>
        <p:txBody>
          <a:bodyPr/>
          <a:lstStyle/>
          <a:p>
            <a:pPr>
              <a:lnSpc>
                <a:spcPct val="98000"/>
              </a:lnSpc>
            </a:pPr>
            <a:r>
              <a:rPr lang="en-US" sz="2200" dirty="0"/>
              <a:t>We had the opportunity to analyze data for </a:t>
            </a:r>
            <a:br>
              <a:rPr lang="en-US" sz="2200" dirty="0"/>
            </a:br>
            <a:r>
              <a:rPr lang="en-US" sz="2200" dirty="0"/>
              <a:t>a group of small self-insured employers</a:t>
            </a:r>
          </a:p>
          <a:p>
            <a:pPr>
              <a:lnSpc>
                <a:spcPct val="98000"/>
              </a:lnSpc>
            </a:pPr>
            <a:r>
              <a:rPr lang="en-US" sz="2200" dirty="0"/>
              <a:t>Total group spending on brand name drugs exceeded $110 million in 2018</a:t>
            </a:r>
          </a:p>
          <a:p>
            <a:pPr>
              <a:lnSpc>
                <a:spcPct val="98000"/>
              </a:lnSpc>
            </a:pPr>
            <a:r>
              <a:rPr lang="en-US" sz="2200" dirty="0"/>
              <a:t>On that spend, we identified only ~$5 million in rebates</a:t>
            </a:r>
          </a:p>
          <a:p>
            <a:pPr>
              <a:lnSpc>
                <a:spcPct val="98000"/>
              </a:lnSpc>
            </a:pPr>
            <a:r>
              <a:rPr lang="en-US" sz="2200" dirty="0"/>
              <a:t>In a world free from drug price discrimination, where </a:t>
            </a:r>
            <a:br>
              <a:rPr lang="en-US" sz="2200" dirty="0"/>
            </a:br>
            <a:r>
              <a:rPr lang="en-US" sz="2200" dirty="0"/>
              <a:t>all employers received the “best commercial price,” </a:t>
            </a:r>
            <a:br>
              <a:rPr lang="en-US" sz="2200" dirty="0"/>
            </a:br>
            <a:r>
              <a:rPr lang="en-US" sz="2200" b="1" dirty="0"/>
              <a:t>their rebates would have been roughly 6x higher</a:t>
            </a:r>
          </a:p>
          <a:p>
            <a:pPr>
              <a:lnSpc>
                <a:spcPct val="98000"/>
              </a:lnSpc>
            </a:pPr>
            <a:r>
              <a:rPr lang="en-US" sz="2200" dirty="0"/>
              <a:t>PBMs (and/or affiliated insurance companies) </a:t>
            </a:r>
            <a:br>
              <a:rPr lang="en-US" sz="2200" dirty="0"/>
            </a:br>
            <a:r>
              <a:rPr lang="en-US" sz="2200" dirty="0"/>
              <a:t>appear to have retained these rebates </a:t>
            </a:r>
          </a:p>
        </p:txBody>
      </p:sp>
      <p:grpSp>
        <p:nvGrpSpPr>
          <p:cNvPr id="8" name="Group 7">
            <a:extLst>
              <a:ext uri="{FF2B5EF4-FFF2-40B4-BE49-F238E27FC236}">
                <a16:creationId xmlns:a16="http://schemas.microsoft.com/office/drawing/2014/main" id="{DF25F028-CFE7-FF43-B01F-C102ED4F1451}"/>
              </a:ext>
            </a:extLst>
          </p:cNvPr>
          <p:cNvGrpSpPr/>
          <p:nvPr/>
        </p:nvGrpSpPr>
        <p:grpSpPr>
          <a:xfrm>
            <a:off x="7226637" y="1235139"/>
            <a:ext cx="4452745" cy="4693452"/>
            <a:chOff x="6256819" y="1744726"/>
            <a:chExt cx="3943348" cy="4156518"/>
          </a:xfrm>
        </p:grpSpPr>
        <p:graphicFrame>
          <p:nvGraphicFramePr>
            <p:cNvPr id="12" name="Content Placeholder 3">
              <a:extLst>
                <a:ext uri="{FF2B5EF4-FFF2-40B4-BE49-F238E27FC236}">
                  <a16:creationId xmlns:a16="http://schemas.microsoft.com/office/drawing/2014/main" id="{0868D156-F66B-0B46-A7EB-20E10ED504B9}"/>
                </a:ext>
              </a:extLst>
            </p:cNvPr>
            <p:cNvGraphicFramePr>
              <a:graphicFrameLocks/>
            </p:cNvGraphicFramePr>
            <p:nvPr/>
          </p:nvGraphicFramePr>
          <p:xfrm>
            <a:off x="6256819" y="1744726"/>
            <a:ext cx="3943348"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4">
              <a:extLst>
                <a:ext uri="{FF2B5EF4-FFF2-40B4-BE49-F238E27FC236}">
                  <a16:creationId xmlns:a16="http://schemas.microsoft.com/office/drawing/2014/main" id="{E6F906B9-4466-4EFF-9EAC-598E911072C6}"/>
                </a:ext>
              </a:extLst>
            </p:cNvPr>
            <p:cNvSpPr txBox="1"/>
            <p:nvPr/>
          </p:nvSpPr>
          <p:spPr>
            <a:xfrm>
              <a:off x="6820060" y="4510560"/>
              <a:ext cx="294078"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a:pPr>
              <a:r>
                <a:rPr lang="en-US" sz="2000" dirty="0">
                  <a:solidFill>
                    <a:prstClr val="black"/>
                  </a:solidFill>
                  <a:latin typeface="Arial Narrow"/>
                </a:rPr>
                <a:t>~</a:t>
              </a:r>
            </a:p>
          </p:txBody>
        </p:sp>
        <p:sp>
          <p:nvSpPr>
            <p:cNvPr id="11" name="Rounded Rectangle 23">
              <a:extLst>
                <a:ext uri="{FF2B5EF4-FFF2-40B4-BE49-F238E27FC236}">
                  <a16:creationId xmlns:a16="http://schemas.microsoft.com/office/drawing/2014/main" id="{642AD636-92A2-4B28-8DC3-9281AB0B8171}"/>
                </a:ext>
              </a:extLst>
            </p:cNvPr>
            <p:cNvSpPr/>
            <p:nvPr/>
          </p:nvSpPr>
          <p:spPr>
            <a:xfrm>
              <a:off x="8641474" y="3521609"/>
              <a:ext cx="1011392" cy="1116000"/>
            </a:xfrm>
            <a:prstGeom prst="roundRect">
              <a:avLst>
                <a:gd name="adj" fmla="val 9518"/>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defRPr/>
              </a:pPr>
              <a:r>
                <a:rPr lang="en-US" sz="1600" dirty="0">
                  <a:solidFill>
                    <a:prstClr val="black"/>
                  </a:solidFill>
                  <a:latin typeface="Arial Narrow" panose="020B0604020202020204" pitchFamily="34" charset="0"/>
                  <a:cs typeface="Arial Narrow" panose="020B0604020202020204" pitchFamily="34" charset="0"/>
                </a:rPr>
                <a:t>FSS is a proxy for “best commercial price”</a:t>
              </a:r>
            </a:p>
          </p:txBody>
        </p:sp>
        <p:sp>
          <p:nvSpPr>
            <p:cNvPr id="13" name="TextBox 12">
              <a:extLst>
                <a:ext uri="{FF2B5EF4-FFF2-40B4-BE49-F238E27FC236}">
                  <a16:creationId xmlns:a16="http://schemas.microsoft.com/office/drawing/2014/main" id="{92F7513E-4497-4D44-8E63-248CC92433B0}"/>
                </a:ext>
              </a:extLst>
            </p:cNvPr>
            <p:cNvSpPr txBox="1"/>
            <p:nvPr/>
          </p:nvSpPr>
          <p:spPr>
            <a:xfrm>
              <a:off x="6256820" y="5764961"/>
              <a:ext cx="1477818" cy="136283"/>
            </a:xfrm>
            <a:prstGeom prst="rect">
              <a:avLst/>
            </a:prstGeom>
            <a:noFill/>
          </p:spPr>
          <p:txBody>
            <a:bodyPr wrap="square" lIns="0" tIns="0" rIns="0" bIns="0" rtlCol="0">
              <a:spAutoFit/>
            </a:bodyPr>
            <a:lstStyle>
              <a:defPPr>
                <a:defRPr lang="en-US"/>
              </a:defPPr>
              <a:lvl1pPr>
                <a:defRPr sz="1000" i="1"/>
              </a:lvl1pPr>
            </a:lstStyle>
            <a:p>
              <a:r>
                <a:rPr lang="en-US" dirty="0"/>
                <a:t>Source: 3 Axis Advisors analysis</a:t>
              </a:r>
            </a:p>
          </p:txBody>
        </p:sp>
        <p:sp>
          <p:nvSpPr>
            <p:cNvPr id="15" name="TextBox 14">
              <a:extLst>
                <a:ext uri="{FF2B5EF4-FFF2-40B4-BE49-F238E27FC236}">
                  <a16:creationId xmlns:a16="http://schemas.microsoft.com/office/drawing/2014/main" id="{0E24F30D-A487-8441-93FF-BCFFBAFACD40}"/>
                </a:ext>
              </a:extLst>
            </p:cNvPr>
            <p:cNvSpPr txBox="1"/>
            <p:nvPr/>
          </p:nvSpPr>
          <p:spPr>
            <a:xfrm>
              <a:off x="8575103" y="2776550"/>
              <a:ext cx="294078"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a:pPr>
              <a:r>
                <a:rPr lang="en-US" sz="2000" dirty="0">
                  <a:solidFill>
                    <a:prstClr val="black"/>
                  </a:solidFill>
                  <a:latin typeface="Arial Narrow"/>
                </a:rPr>
                <a:t>~</a:t>
              </a:r>
            </a:p>
          </p:txBody>
        </p:sp>
      </p:grpSp>
      <p:sp>
        <p:nvSpPr>
          <p:cNvPr id="3" name="object 3">
            <a:extLst>
              <a:ext uri="{FF2B5EF4-FFF2-40B4-BE49-F238E27FC236}">
                <a16:creationId xmlns:a16="http://schemas.microsoft.com/office/drawing/2014/main" id="{825CE994-7660-DE29-FDFE-9D8B618AA999}"/>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96460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3EDA-5CF4-4157-A3F1-58D44377452E}"/>
              </a:ext>
            </a:extLst>
          </p:cNvPr>
          <p:cNvSpPr>
            <a:spLocks noGrp="1"/>
          </p:cNvSpPr>
          <p:nvPr>
            <p:ph type="title"/>
          </p:nvPr>
        </p:nvSpPr>
        <p:spPr/>
        <p:txBody>
          <a:bodyPr/>
          <a:lstStyle/>
          <a:p>
            <a:r>
              <a:rPr lang="en-US" dirty="0"/>
              <a:t>The fallout of fake prices: Generic drugs</a:t>
            </a:r>
          </a:p>
        </p:txBody>
      </p:sp>
      <p:sp>
        <p:nvSpPr>
          <p:cNvPr id="3" name="Content Placeholder 2">
            <a:extLst>
              <a:ext uri="{FF2B5EF4-FFF2-40B4-BE49-F238E27FC236}">
                <a16:creationId xmlns:a16="http://schemas.microsoft.com/office/drawing/2014/main" id="{CCDB7B8A-E0A9-45D1-B73E-81CC9ED91AD2}"/>
              </a:ext>
            </a:extLst>
          </p:cNvPr>
          <p:cNvSpPr>
            <a:spLocks noGrp="1"/>
          </p:cNvSpPr>
          <p:nvPr>
            <p:ph sz="half" idx="1"/>
          </p:nvPr>
        </p:nvSpPr>
        <p:spPr>
          <a:xfrm>
            <a:off x="647700" y="1607125"/>
            <a:ext cx="6010654" cy="4351338"/>
          </a:xfrm>
        </p:spPr>
        <p:txBody>
          <a:bodyPr>
            <a:normAutofit/>
          </a:bodyPr>
          <a:lstStyle/>
          <a:p>
            <a:r>
              <a:rPr lang="en-US" sz="1600" dirty="0"/>
              <a:t>In the U.S., every drug has multiple, different prices</a:t>
            </a:r>
          </a:p>
          <a:p>
            <a:endParaRPr lang="en-US" sz="900" dirty="0"/>
          </a:p>
          <a:p>
            <a:r>
              <a:rPr lang="en-US" sz="1600" b="1" dirty="0"/>
              <a:t>Average Wholesale Price</a:t>
            </a:r>
            <a:r>
              <a:rPr lang="en-US" sz="1600" dirty="0"/>
              <a:t> (“AWP”) and </a:t>
            </a:r>
            <a:r>
              <a:rPr lang="en-US" sz="1600" b="1" dirty="0"/>
              <a:t>Wholesale Acquisition Cost</a:t>
            </a:r>
            <a:r>
              <a:rPr lang="en-US" sz="1600" dirty="0"/>
              <a:t> (“WAC”) are both unilaterally set by the manufacturer</a:t>
            </a:r>
          </a:p>
          <a:p>
            <a:pPr lvl="1"/>
            <a:r>
              <a:rPr lang="en-US" sz="1600" dirty="0"/>
              <a:t>Not dictated by competitive market forces</a:t>
            </a:r>
          </a:p>
          <a:p>
            <a:pPr lvl="1"/>
            <a:endParaRPr lang="en-US" sz="800" dirty="0"/>
          </a:p>
          <a:p>
            <a:r>
              <a:rPr lang="en-US" sz="1600" dirty="0"/>
              <a:t>National Average Drug Acquisition Cost (“NADAC”) is based on a voluntary national survey of pharmacy invoice costs</a:t>
            </a:r>
          </a:p>
          <a:p>
            <a:pPr lvl="1"/>
            <a:r>
              <a:rPr lang="en-US" sz="1600" dirty="0"/>
              <a:t>Is dictated by competitive market forces </a:t>
            </a:r>
          </a:p>
          <a:p>
            <a:pPr lvl="1"/>
            <a:endParaRPr lang="en-US" sz="800" dirty="0"/>
          </a:p>
          <a:p>
            <a:r>
              <a:rPr lang="en-US" sz="1600" dirty="0"/>
              <a:t>Alabama Actual Acquisition Cost (“AAC”) is based on a mandatory survey of pharmacy invoice costs</a:t>
            </a:r>
          </a:p>
          <a:p>
            <a:pPr lvl="1"/>
            <a:r>
              <a:rPr lang="en-US" sz="1600" dirty="0"/>
              <a:t>Is dictated by competitive market forces </a:t>
            </a:r>
          </a:p>
          <a:p>
            <a:pPr lvl="1"/>
            <a:r>
              <a:rPr lang="en-US" sz="1600" dirty="0"/>
              <a:t>Ohio Medicaid pursuing their own AAC survey under PBM redesign</a:t>
            </a:r>
          </a:p>
        </p:txBody>
      </p:sp>
      <p:graphicFrame>
        <p:nvGraphicFramePr>
          <p:cNvPr id="7" name="Content Placeholder 6">
            <a:extLst>
              <a:ext uri="{FF2B5EF4-FFF2-40B4-BE49-F238E27FC236}">
                <a16:creationId xmlns:a16="http://schemas.microsoft.com/office/drawing/2014/main" id="{47727C8A-4380-4F88-B4E4-4A1642B1DC6D}"/>
              </a:ext>
            </a:extLst>
          </p:cNvPr>
          <p:cNvGraphicFramePr>
            <a:graphicFrameLocks noGrp="1"/>
          </p:cNvGraphicFramePr>
          <p:nvPr>
            <p:ph sz="half" idx="2"/>
          </p:nvPr>
        </p:nvGraphicFramePr>
        <p:xfrm>
          <a:off x="7024002" y="1825625"/>
          <a:ext cx="38862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17">
            <a:extLst>
              <a:ext uri="{FF2B5EF4-FFF2-40B4-BE49-F238E27FC236}">
                <a16:creationId xmlns:a16="http://schemas.microsoft.com/office/drawing/2014/main" id="{78E03336-A367-47E2-9ED7-B27AE56892CF}"/>
              </a:ext>
            </a:extLst>
          </p:cNvPr>
          <p:cNvSpPr/>
          <p:nvPr/>
        </p:nvSpPr>
        <p:spPr>
          <a:xfrm>
            <a:off x="8254114" y="4346175"/>
            <a:ext cx="2290440" cy="57065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a:t>Generic Nexium’s AWP is 47 times higher than it’s AAC</a:t>
            </a:r>
          </a:p>
        </p:txBody>
      </p:sp>
      <p:cxnSp>
        <p:nvCxnSpPr>
          <p:cNvPr id="20" name="Straight Arrow Connector 19">
            <a:extLst>
              <a:ext uri="{FF2B5EF4-FFF2-40B4-BE49-F238E27FC236}">
                <a16:creationId xmlns:a16="http://schemas.microsoft.com/office/drawing/2014/main" id="{3B86A6FE-10A1-4C50-BA2E-2B707723DEA8}"/>
              </a:ext>
            </a:extLst>
          </p:cNvPr>
          <p:cNvCxnSpPr>
            <a:cxnSpLocks/>
          </p:cNvCxnSpPr>
          <p:nvPr/>
        </p:nvCxnSpPr>
        <p:spPr>
          <a:xfrm>
            <a:off x="7898030" y="4600588"/>
            <a:ext cx="356084"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3" name="Straight Arrow Connector 22">
            <a:extLst>
              <a:ext uri="{FF2B5EF4-FFF2-40B4-BE49-F238E27FC236}">
                <a16:creationId xmlns:a16="http://schemas.microsoft.com/office/drawing/2014/main" id="{04D5C535-E9D6-4C4E-B1A8-1EB957337B65}"/>
              </a:ext>
            </a:extLst>
          </p:cNvPr>
          <p:cNvCxnSpPr>
            <a:cxnSpLocks/>
          </p:cNvCxnSpPr>
          <p:nvPr/>
        </p:nvCxnSpPr>
        <p:spPr>
          <a:xfrm>
            <a:off x="10305671" y="4916832"/>
            <a:ext cx="0" cy="569569"/>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32" name="TextBox 31">
            <a:extLst>
              <a:ext uri="{FF2B5EF4-FFF2-40B4-BE49-F238E27FC236}">
                <a16:creationId xmlns:a16="http://schemas.microsoft.com/office/drawing/2014/main" id="{CB9CFD1E-8DDD-4FD4-A78B-965823A04CE6}"/>
              </a:ext>
            </a:extLst>
          </p:cNvPr>
          <p:cNvSpPr txBox="1"/>
          <p:nvPr/>
        </p:nvSpPr>
        <p:spPr>
          <a:xfrm>
            <a:off x="7079842" y="6067910"/>
            <a:ext cx="3956196" cy="215444"/>
          </a:xfrm>
          <a:prstGeom prst="rect">
            <a:avLst/>
          </a:prstGeom>
          <a:noFill/>
        </p:spPr>
        <p:txBody>
          <a:bodyPr wrap="square" rtlCol="0">
            <a:spAutoFit/>
          </a:bodyPr>
          <a:lstStyle/>
          <a:p>
            <a:r>
              <a:rPr lang="en-US" sz="800" i="1"/>
              <a:t>Source: MediSpan Price Rx, Elsevier Gold Standard Drug Database, CMS, 3 Axis Advisors  </a:t>
            </a:r>
          </a:p>
        </p:txBody>
      </p:sp>
      <p:pic>
        <p:nvPicPr>
          <p:cNvPr id="5" name="Picture 4">
            <a:extLst>
              <a:ext uri="{FF2B5EF4-FFF2-40B4-BE49-F238E27FC236}">
                <a16:creationId xmlns:a16="http://schemas.microsoft.com/office/drawing/2014/main" id="{01FF8A76-0BCE-4652-8BBC-84D36F0D5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132" y="2556027"/>
            <a:ext cx="1651111" cy="1651111"/>
          </a:xfrm>
          <a:prstGeom prst="rect">
            <a:avLst/>
          </a:prstGeom>
        </p:spPr>
      </p:pic>
      <p:sp>
        <p:nvSpPr>
          <p:cNvPr id="4" name="object 3">
            <a:extLst>
              <a:ext uri="{FF2B5EF4-FFF2-40B4-BE49-F238E27FC236}">
                <a16:creationId xmlns:a16="http://schemas.microsoft.com/office/drawing/2014/main" id="{590F1B4F-71E8-E304-F5DD-462081A46359}"/>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304683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a:xfrm>
            <a:off x="647700" y="387350"/>
            <a:ext cx="10754590" cy="1325563"/>
          </a:xfrm>
        </p:spPr>
        <p:txBody>
          <a:bodyPr/>
          <a:lstStyle/>
          <a:p>
            <a:r>
              <a:rPr lang="en-US" dirty="0"/>
              <a:t>Our drug distribution system</a:t>
            </a:r>
          </a:p>
        </p:txBody>
      </p:sp>
      <p:sp>
        <p:nvSpPr>
          <p:cNvPr id="14" name="Content Placeholder 2">
            <a:extLst>
              <a:ext uri="{FF2B5EF4-FFF2-40B4-BE49-F238E27FC236}">
                <a16:creationId xmlns:a16="http://schemas.microsoft.com/office/drawing/2014/main" id="{965DED3D-CA2B-4581-A854-E59174712BA6}"/>
              </a:ext>
            </a:extLst>
          </p:cNvPr>
          <p:cNvSpPr>
            <a:spLocks noGrp="1"/>
          </p:cNvSpPr>
          <p:nvPr>
            <p:ph idx="1"/>
          </p:nvPr>
        </p:nvSpPr>
        <p:spPr>
          <a:xfrm>
            <a:off x="647700" y="1367161"/>
            <a:ext cx="5448301" cy="4774877"/>
          </a:xfrm>
        </p:spPr>
        <p:txBody>
          <a:bodyPr/>
          <a:lstStyle/>
          <a:p>
            <a:pPr marL="0" indent="0">
              <a:lnSpc>
                <a:spcPct val="110000"/>
              </a:lnSpc>
              <a:buNone/>
            </a:pPr>
            <a:r>
              <a:rPr lang="en-US" sz="2600" b="1" dirty="0"/>
              <a:t>Primary players</a:t>
            </a:r>
          </a:p>
          <a:p>
            <a:pPr>
              <a:lnSpc>
                <a:spcPct val="110000"/>
              </a:lnSpc>
            </a:pPr>
            <a:r>
              <a:rPr lang="en-US" sz="2600" dirty="0"/>
              <a:t>Drug manufacturers</a:t>
            </a:r>
          </a:p>
          <a:p>
            <a:pPr>
              <a:lnSpc>
                <a:spcPct val="110000"/>
              </a:lnSpc>
            </a:pPr>
            <a:r>
              <a:rPr lang="en-US" sz="2600" dirty="0"/>
              <a:t>Drug wholesalers</a:t>
            </a:r>
          </a:p>
          <a:p>
            <a:pPr>
              <a:lnSpc>
                <a:spcPct val="110000"/>
              </a:lnSpc>
            </a:pPr>
            <a:r>
              <a:rPr lang="en-US" sz="2600" dirty="0"/>
              <a:t>Pharmacies</a:t>
            </a:r>
          </a:p>
          <a:p>
            <a:pPr>
              <a:lnSpc>
                <a:spcPct val="110000"/>
              </a:lnSpc>
            </a:pPr>
            <a:r>
              <a:rPr lang="en-US" sz="2600" dirty="0"/>
              <a:t>Pharmacy benefit managers (PBMs)</a:t>
            </a:r>
          </a:p>
          <a:p>
            <a:pPr>
              <a:lnSpc>
                <a:spcPct val="110000"/>
              </a:lnSpc>
            </a:pPr>
            <a:r>
              <a:rPr lang="en-US" sz="2600" dirty="0"/>
              <a:t>Health insurers</a:t>
            </a:r>
          </a:p>
        </p:txBody>
      </p:sp>
      <p:sp>
        <p:nvSpPr>
          <p:cNvPr id="3" name="Rectangle 2">
            <a:extLst>
              <a:ext uri="{FF2B5EF4-FFF2-40B4-BE49-F238E27FC236}">
                <a16:creationId xmlns:a16="http://schemas.microsoft.com/office/drawing/2014/main" id="{35B80EBC-098E-408D-B380-DA8B51510A2C}"/>
              </a:ext>
            </a:extLst>
          </p:cNvPr>
          <p:cNvSpPr/>
          <p:nvPr/>
        </p:nvSpPr>
        <p:spPr>
          <a:xfrm>
            <a:off x="7444509" y="5384803"/>
            <a:ext cx="554182" cy="12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68F8CBE-2D1C-980A-51FD-9B465D895472}"/>
              </a:ext>
            </a:extLst>
          </p:cNvPr>
          <p:cNvSpPr txBox="1">
            <a:spLocks/>
          </p:cNvSpPr>
          <p:nvPr/>
        </p:nvSpPr>
        <p:spPr>
          <a:xfrm>
            <a:off x="5882983" y="1367161"/>
            <a:ext cx="5448301" cy="4774877"/>
          </a:xfrm>
          <a:prstGeom prst="rect">
            <a:avLst/>
          </a:prstGeom>
        </p:spPr>
        <p:txBody>
          <a:bodyPr vert="horz" lIns="0" tIns="0" rIns="0" bIns="0" rtlCol="0">
            <a:noAutofit/>
          </a:bodyPr>
          <a:lstStyle>
            <a:lvl1pPr marL="407988" indent="-407988" algn="l" defTabSz="914400" rtl="0" eaLnBrk="1" latinLnBrk="0" hangingPunct="1">
              <a:lnSpc>
                <a:spcPct val="90000"/>
              </a:lnSpc>
              <a:spcBef>
                <a:spcPts val="1000"/>
              </a:spcBef>
              <a:buClr>
                <a:schemeClr val="accent1"/>
              </a:buClr>
              <a:buSzPct val="90000"/>
              <a:buFont typeface=".Lucida Grande UI Regular"/>
              <a:buChar char="►"/>
              <a:tabLst/>
              <a:defRPr lang="en-US" sz="2400" b="0" i="0" kern="1200" dirty="0">
                <a:solidFill>
                  <a:schemeClr val="bg2">
                    <a:lumMod val="10000"/>
                  </a:schemeClr>
                </a:solidFill>
                <a:latin typeface="+mn-lt"/>
                <a:ea typeface="+mn-ea"/>
                <a:cs typeface="+mn-cs"/>
              </a:defRPr>
            </a:lvl1pPr>
            <a:lvl2pPr marL="747713" indent="-22701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Lucida Grande UI Regular"/>
              <a:buNone/>
            </a:pPr>
            <a:r>
              <a:rPr lang="en-US" sz="2600" b="1" dirty="0"/>
              <a:t>Other players</a:t>
            </a:r>
          </a:p>
          <a:p>
            <a:pPr>
              <a:lnSpc>
                <a:spcPct val="110000"/>
              </a:lnSpc>
            </a:pPr>
            <a:r>
              <a:rPr lang="en-US" sz="2600" dirty="0"/>
              <a:t>Group purchasing organizations</a:t>
            </a:r>
          </a:p>
          <a:p>
            <a:pPr>
              <a:lnSpc>
                <a:spcPct val="110000"/>
              </a:lnSpc>
            </a:pPr>
            <a:r>
              <a:rPr lang="en-US" sz="2600" dirty="0"/>
              <a:t>Pharmacy services administrative organizations</a:t>
            </a:r>
          </a:p>
          <a:p>
            <a:pPr>
              <a:lnSpc>
                <a:spcPct val="110000"/>
              </a:lnSpc>
            </a:pPr>
            <a:r>
              <a:rPr lang="en-US" sz="2600" dirty="0" err="1"/>
              <a:t>Repackagers</a:t>
            </a:r>
            <a:r>
              <a:rPr lang="en-US" sz="2600" dirty="0"/>
              <a:t>/</a:t>
            </a:r>
            <a:r>
              <a:rPr lang="en-US" sz="2600" dirty="0" err="1"/>
              <a:t>relabellers</a:t>
            </a:r>
            <a:endParaRPr lang="en-US" sz="2600" dirty="0"/>
          </a:p>
          <a:p>
            <a:pPr>
              <a:lnSpc>
                <a:spcPct val="110000"/>
              </a:lnSpc>
            </a:pPr>
            <a:r>
              <a:rPr lang="en-US" sz="2600" dirty="0"/>
              <a:t>Rebate aggregators</a:t>
            </a:r>
          </a:p>
          <a:p>
            <a:pPr>
              <a:lnSpc>
                <a:spcPct val="110000"/>
              </a:lnSpc>
            </a:pPr>
            <a:r>
              <a:rPr lang="en-US" sz="2600" dirty="0"/>
              <a:t>Benefits brokers/consultants</a:t>
            </a:r>
          </a:p>
        </p:txBody>
      </p:sp>
      <p:sp>
        <p:nvSpPr>
          <p:cNvPr id="4" name="object 3">
            <a:extLst>
              <a:ext uri="{FF2B5EF4-FFF2-40B4-BE49-F238E27FC236}">
                <a16:creationId xmlns:a16="http://schemas.microsoft.com/office/drawing/2014/main" id="{278C9CA9-3585-02F8-9BB4-C00746D898E8}"/>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58495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a:bodyPr>
          <a:lstStyle/>
          <a:p>
            <a:r>
              <a:rPr lang="en-US" dirty="0"/>
              <a:t>Spread pricing hits home in Ohio</a:t>
            </a:r>
          </a:p>
        </p:txBody>
      </p:sp>
      <p:sp>
        <p:nvSpPr>
          <p:cNvPr id="4" name="TextBox 3">
            <a:extLst>
              <a:ext uri="{FF2B5EF4-FFF2-40B4-BE49-F238E27FC236}">
                <a16:creationId xmlns:a16="http://schemas.microsoft.com/office/drawing/2014/main" id="{56F3DA2B-7BED-4026-9037-E7F29080643A}"/>
              </a:ext>
            </a:extLst>
          </p:cNvPr>
          <p:cNvSpPr txBox="1"/>
          <p:nvPr/>
        </p:nvSpPr>
        <p:spPr>
          <a:xfrm>
            <a:off x="2346960" y="5896998"/>
            <a:ext cx="7586403" cy="507831"/>
          </a:xfrm>
          <a:prstGeom prst="rect">
            <a:avLst/>
          </a:prstGeom>
          <a:noFill/>
        </p:spPr>
        <p:txBody>
          <a:bodyPr wrap="square" rtlCol="0">
            <a:spAutoFit/>
          </a:bodyPr>
          <a:lstStyle/>
          <a:p>
            <a:r>
              <a:rPr lang="en-US" sz="900" dirty="0">
                <a:hlinkClick r:id="rId2"/>
              </a:rPr>
              <a:t>https://www.axios.com/data-showing-pbm-medicaid-drug-price-manipulation-1533059892-c2a97bcd-8874-42c2-a161-503e89666678.html</a:t>
            </a:r>
            <a:r>
              <a:rPr lang="en-US" sz="900" dirty="0"/>
              <a:t> </a:t>
            </a:r>
            <a:r>
              <a:rPr lang="en-US" sz="900" dirty="0">
                <a:hlinkClick r:id="rId3"/>
              </a:rPr>
              <a:t>https://www.bloomberg.com/graphics/2018-drug-spread-pricing/</a:t>
            </a:r>
            <a:r>
              <a:rPr lang="en-US" sz="900" dirty="0"/>
              <a:t> </a:t>
            </a:r>
            <a:r>
              <a:rPr lang="en-US" sz="900" dirty="0">
                <a:hlinkClick r:id="rId4"/>
              </a:rPr>
              <a:t>https://ohioauditor.gov/news/pressreleases/Details/5042</a:t>
            </a:r>
            <a:r>
              <a:rPr lang="en-US" sz="900" dirty="0"/>
              <a:t> </a:t>
            </a:r>
            <a:r>
              <a:rPr lang="en-US" sz="900" dirty="0">
                <a:hlinkClick r:id="rId5"/>
              </a:rPr>
              <a:t>https://stories.usatodaynetwork.com/sideeffects/cost-cutting-middlemen-reap-millions-via-drug-pricing-data-show/</a:t>
            </a:r>
            <a:r>
              <a:rPr lang="en-US" sz="900" dirty="0"/>
              <a:t> </a:t>
            </a:r>
          </a:p>
        </p:txBody>
      </p:sp>
      <p:sp>
        <p:nvSpPr>
          <p:cNvPr id="3" name="Rectangle 2">
            <a:extLst>
              <a:ext uri="{FF2B5EF4-FFF2-40B4-BE49-F238E27FC236}">
                <a16:creationId xmlns:a16="http://schemas.microsoft.com/office/drawing/2014/main" id="{35B80EBC-098E-408D-B380-DA8B51510A2C}"/>
              </a:ext>
            </a:extLst>
          </p:cNvPr>
          <p:cNvSpPr/>
          <p:nvPr/>
        </p:nvSpPr>
        <p:spPr>
          <a:xfrm>
            <a:off x="7444509" y="5384801"/>
            <a:ext cx="554182" cy="12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3B81484-316A-4EBA-9FFB-2BCCC97A81FB" descr="E3B81484-316A-4EBA-9FFB-2BCCC97A81FB">
            <a:extLst>
              <a:ext uri="{FF2B5EF4-FFF2-40B4-BE49-F238E27FC236}">
                <a16:creationId xmlns:a16="http://schemas.microsoft.com/office/drawing/2014/main" id="{FDF90DD9-D327-4FE4-A6B1-707BC5161E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0803"/>
          <a:stretch/>
        </p:blipFill>
        <p:spPr bwMode="auto">
          <a:xfrm>
            <a:off x="7945279" y="1252158"/>
            <a:ext cx="3457011" cy="192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1">
            <a:extLst>
              <a:ext uri="{FF2B5EF4-FFF2-40B4-BE49-F238E27FC236}">
                <a16:creationId xmlns:a16="http://schemas.microsoft.com/office/drawing/2014/main" id="{C9851EEB-78C9-4061-BE4B-DE70D13C37A0}"/>
              </a:ext>
            </a:extLst>
          </p:cNvPr>
          <p:cNvPicPr>
            <a:picLocks noChangeAspect="1"/>
          </p:cNvPicPr>
          <p:nvPr/>
        </p:nvPicPr>
        <p:blipFill rotWithShape="1">
          <a:blip r:embed="rId7"/>
          <a:srcRect l="36383" t="23044" r="24554" b="21485"/>
          <a:stretch/>
        </p:blipFill>
        <p:spPr>
          <a:xfrm>
            <a:off x="7945279" y="3175583"/>
            <a:ext cx="3457010" cy="2761455"/>
          </a:xfrm>
          <a:prstGeom prst="rect">
            <a:avLst/>
          </a:prstGeom>
        </p:spPr>
      </p:pic>
      <p:pic>
        <p:nvPicPr>
          <p:cNvPr id="9" name="Picture 8">
            <a:extLst>
              <a:ext uri="{FF2B5EF4-FFF2-40B4-BE49-F238E27FC236}">
                <a16:creationId xmlns:a16="http://schemas.microsoft.com/office/drawing/2014/main" id="{33AACD81-AA91-480B-BD88-381B42B68792}"/>
              </a:ext>
            </a:extLst>
          </p:cNvPr>
          <p:cNvPicPr>
            <a:picLocks noChangeAspect="1"/>
          </p:cNvPicPr>
          <p:nvPr/>
        </p:nvPicPr>
        <p:blipFill rotWithShape="1">
          <a:blip r:embed="rId8"/>
          <a:srcRect l="57197" t="9855" r="1894" b="31867"/>
          <a:stretch/>
        </p:blipFill>
        <p:spPr>
          <a:xfrm>
            <a:off x="5355771" y="1289590"/>
            <a:ext cx="2589508" cy="2075043"/>
          </a:xfrm>
          <a:prstGeom prst="rect">
            <a:avLst/>
          </a:prstGeom>
        </p:spPr>
      </p:pic>
      <p:pic>
        <p:nvPicPr>
          <p:cNvPr id="11" name="Picture 10">
            <a:extLst>
              <a:ext uri="{FF2B5EF4-FFF2-40B4-BE49-F238E27FC236}">
                <a16:creationId xmlns:a16="http://schemas.microsoft.com/office/drawing/2014/main" id="{E10F05E6-5965-4781-B9FF-A89F1E446319}"/>
              </a:ext>
            </a:extLst>
          </p:cNvPr>
          <p:cNvPicPr>
            <a:picLocks noChangeAspect="1"/>
          </p:cNvPicPr>
          <p:nvPr/>
        </p:nvPicPr>
        <p:blipFill rotWithShape="1">
          <a:blip r:embed="rId9"/>
          <a:srcRect l="2201" t="10571" r="49083" b="9348"/>
          <a:stretch/>
        </p:blipFill>
        <p:spPr>
          <a:xfrm>
            <a:off x="5355771" y="3429000"/>
            <a:ext cx="2589508" cy="2394442"/>
          </a:xfrm>
          <a:prstGeom prst="rect">
            <a:avLst/>
          </a:prstGeom>
        </p:spPr>
      </p:pic>
      <p:sp>
        <p:nvSpPr>
          <p:cNvPr id="12" name="Content Placeholder 2">
            <a:extLst>
              <a:ext uri="{FF2B5EF4-FFF2-40B4-BE49-F238E27FC236}">
                <a16:creationId xmlns:a16="http://schemas.microsoft.com/office/drawing/2014/main" id="{3DEF8DAC-5B30-4DB4-A02A-54A5B54EE33B}"/>
              </a:ext>
            </a:extLst>
          </p:cNvPr>
          <p:cNvSpPr txBox="1">
            <a:spLocks/>
          </p:cNvSpPr>
          <p:nvPr/>
        </p:nvSpPr>
        <p:spPr>
          <a:xfrm>
            <a:off x="647700" y="1607125"/>
            <a:ext cx="4316186" cy="4351338"/>
          </a:xfrm>
          <a:prstGeom prst="rect">
            <a:avLst/>
          </a:prstGeom>
        </p:spPr>
        <p:txBody>
          <a:bodyPr vert="horz" lIns="0" tIns="0" rIns="0" bIns="0" rtlCol="0">
            <a:normAutofit lnSpcReduction="10000"/>
          </a:bodyPr>
          <a:lstStyle>
            <a:lvl1pPr marL="407988" indent="-407988" algn="l" defTabSz="914400" rtl="0" eaLnBrk="1" latinLnBrk="0" hangingPunct="1">
              <a:lnSpc>
                <a:spcPct val="90000"/>
              </a:lnSpc>
              <a:spcBef>
                <a:spcPts val="1000"/>
              </a:spcBef>
              <a:buClr>
                <a:schemeClr val="accent1"/>
              </a:buClr>
              <a:buSzPct val="90000"/>
              <a:buFont typeface=".Lucida Grande UI Regular"/>
              <a:buChar char="►"/>
              <a:tabLst/>
              <a:defRPr lang="en-US" sz="2400" b="0" i="0" kern="1200" dirty="0">
                <a:solidFill>
                  <a:schemeClr val="bg2">
                    <a:lumMod val="10000"/>
                  </a:schemeClr>
                </a:solidFill>
                <a:latin typeface="+mn-lt"/>
                <a:ea typeface="+mn-ea"/>
                <a:cs typeface="+mn-cs"/>
              </a:defRPr>
            </a:lvl1pPr>
            <a:lvl2pPr marL="747713" indent="-22701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Ohio Medicaid audit revealed $244 million in </a:t>
            </a:r>
            <a:r>
              <a:rPr lang="en-US" b="1" dirty="0"/>
              <a:t>spread pricing </a:t>
            </a:r>
            <a:r>
              <a:rPr lang="en-US" dirty="0"/>
              <a:t>from Q2 2017 to Q1 2018</a:t>
            </a:r>
          </a:p>
          <a:p>
            <a:r>
              <a:rPr lang="en-US" dirty="0"/>
              <a:t>Spread pricing = the difference between the reimbursements paid to pharmacies and the rates reported back to the payer; PBM retains the difference</a:t>
            </a:r>
          </a:p>
          <a:p>
            <a:r>
              <a:rPr lang="en-US" dirty="0"/>
              <a:t>Ohio’s state Auditor David Yost conducted his own audit, and found that spread equated to 31.4% of gross generic spending in Ohio Medicaid managed care</a:t>
            </a:r>
          </a:p>
        </p:txBody>
      </p:sp>
      <p:sp>
        <p:nvSpPr>
          <p:cNvPr id="6" name="object 3">
            <a:extLst>
              <a:ext uri="{FF2B5EF4-FFF2-40B4-BE49-F238E27FC236}">
                <a16:creationId xmlns:a16="http://schemas.microsoft.com/office/drawing/2014/main" id="{6B30B46F-527F-D12B-51DF-E34E462A6E9C}"/>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503310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a:bodyPr>
          <a:lstStyle/>
          <a:p>
            <a:r>
              <a:rPr lang="en-US" sz="4400" dirty="0"/>
              <a:t>Ohio isn’t alone</a:t>
            </a:r>
          </a:p>
        </p:txBody>
      </p:sp>
      <p:sp>
        <p:nvSpPr>
          <p:cNvPr id="4" name="TextBox 3">
            <a:extLst>
              <a:ext uri="{FF2B5EF4-FFF2-40B4-BE49-F238E27FC236}">
                <a16:creationId xmlns:a16="http://schemas.microsoft.com/office/drawing/2014/main" id="{56F3DA2B-7BED-4026-9037-E7F29080643A}"/>
              </a:ext>
            </a:extLst>
          </p:cNvPr>
          <p:cNvSpPr txBox="1"/>
          <p:nvPr/>
        </p:nvSpPr>
        <p:spPr>
          <a:xfrm>
            <a:off x="5080001" y="5605450"/>
            <a:ext cx="7586403" cy="230832"/>
          </a:xfrm>
          <a:prstGeom prst="rect">
            <a:avLst/>
          </a:prstGeom>
          <a:noFill/>
        </p:spPr>
        <p:txBody>
          <a:bodyPr wrap="square" rtlCol="0">
            <a:spAutoFit/>
          </a:bodyPr>
          <a:lstStyle/>
          <a:p>
            <a:r>
              <a:rPr lang="en-US" sz="900" dirty="0">
                <a:hlinkClick r:id="rId2"/>
              </a:rPr>
              <a:t>https://www.3axisadvisors.com/projects/2019/4/28/analysis-of-pbm-spread-pricing-in-michigan-medicaid-managed-care</a:t>
            </a:r>
            <a:r>
              <a:rPr lang="en-US" sz="900" dirty="0"/>
              <a:t> </a:t>
            </a:r>
          </a:p>
        </p:txBody>
      </p:sp>
      <p:pic>
        <p:nvPicPr>
          <p:cNvPr id="3" name="Picture 2">
            <a:extLst>
              <a:ext uri="{FF2B5EF4-FFF2-40B4-BE49-F238E27FC236}">
                <a16:creationId xmlns:a16="http://schemas.microsoft.com/office/drawing/2014/main" id="{2C537A8B-08CC-448F-B3E9-55DAE2407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2" y="1456492"/>
            <a:ext cx="6731542" cy="409754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07533F36-F018-4FB7-9E03-798C9CA61CE6}"/>
              </a:ext>
            </a:extLst>
          </p:cNvPr>
          <p:cNvSpPr txBox="1">
            <a:spLocks/>
          </p:cNvSpPr>
          <p:nvPr/>
        </p:nvSpPr>
        <p:spPr>
          <a:xfrm>
            <a:off x="647701" y="1477093"/>
            <a:ext cx="4432300" cy="4383124"/>
          </a:xfrm>
          <a:prstGeom prst="rect">
            <a:avLst/>
          </a:prstGeom>
        </p:spPr>
        <p:txBody>
          <a:bodyPr vert="horz" lIns="0" tIns="0" rIns="0" bIns="0" rtlCol="0">
            <a:normAutofit/>
          </a:bodyPr>
          <a:lstStyle>
            <a:lvl1pPr marL="407988" indent="-407988" algn="l" defTabSz="914400" rtl="0" eaLnBrk="1" latinLnBrk="0" hangingPunct="1">
              <a:lnSpc>
                <a:spcPct val="90000"/>
              </a:lnSpc>
              <a:spcBef>
                <a:spcPts val="1000"/>
              </a:spcBef>
              <a:buClr>
                <a:schemeClr val="accent1"/>
              </a:buClr>
              <a:buSzPct val="90000"/>
              <a:buFont typeface=".Lucida Grande UI Regular"/>
              <a:buChar char="►"/>
              <a:tabLst/>
              <a:defRPr lang="en-US" sz="2400" b="0" i="0" kern="1200" dirty="0">
                <a:solidFill>
                  <a:schemeClr val="bg2">
                    <a:lumMod val="10000"/>
                  </a:schemeClr>
                </a:solidFill>
                <a:latin typeface="+mn-lt"/>
                <a:ea typeface="+mn-ea"/>
                <a:cs typeface="+mn-cs"/>
              </a:defRPr>
            </a:lvl1pPr>
            <a:lvl2pPr marL="747713" indent="-22701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3AA analysis of Medicaid managed care pharmacy claims in Michigan showed:</a:t>
            </a:r>
          </a:p>
          <a:p>
            <a:pPr lvl="1"/>
            <a:r>
              <a:rPr lang="en-US" sz="2200" dirty="0"/>
              <a:t>Drug costs going down</a:t>
            </a:r>
          </a:p>
          <a:p>
            <a:pPr lvl="1"/>
            <a:r>
              <a:rPr lang="en-US" sz="2200" dirty="0"/>
              <a:t>Pharmacy margins going down</a:t>
            </a:r>
          </a:p>
          <a:p>
            <a:pPr lvl="1"/>
            <a:r>
              <a:rPr lang="en-US" sz="2200" dirty="0"/>
              <a:t>PBM spreads going up</a:t>
            </a:r>
          </a:p>
          <a:p>
            <a:pPr lvl="1"/>
            <a:r>
              <a:rPr lang="en-US" sz="2200" dirty="0"/>
              <a:t>State costs going up</a:t>
            </a:r>
          </a:p>
          <a:p>
            <a:r>
              <a:rPr lang="en-US" sz="2200" dirty="0"/>
              <a:t>Spread pricing allows pharmacy-affiliated PBMs to shift traditional pharmacy margins to the PBM side of their enterprise.</a:t>
            </a:r>
          </a:p>
          <a:p>
            <a:pPr marL="0" indent="0">
              <a:buFont typeface=".Lucida Grande UI Regular"/>
              <a:buNone/>
            </a:pPr>
            <a:endParaRPr lang="en-US" sz="1600" dirty="0"/>
          </a:p>
        </p:txBody>
      </p:sp>
      <p:sp>
        <p:nvSpPr>
          <p:cNvPr id="5" name="object 3">
            <a:extLst>
              <a:ext uri="{FF2B5EF4-FFF2-40B4-BE49-F238E27FC236}">
                <a16:creationId xmlns:a16="http://schemas.microsoft.com/office/drawing/2014/main" id="{51D0A87D-90CB-E72E-E30E-0F81D5292F59}"/>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273582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a:bodyPr>
          <a:lstStyle/>
          <a:p>
            <a:r>
              <a:rPr lang="en-US" sz="4400" dirty="0"/>
              <a:t>The books are still cooked</a:t>
            </a:r>
          </a:p>
        </p:txBody>
      </p:sp>
      <p:sp>
        <p:nvSpPr>
          <p:cNvPr id="4" name="TextBox 3">
            <a:extLst>
              <a:ext uri="{FF2B5EF4-FFF2-40B4-BE49-F238E27FC236}">
                <a16:creationId xmlns:a16="http://schemas.microsoft.com/office/drawing/2014/main" id="{AF7677D8-13F3-4BD5-B8CD-4DE8C724241E}"/>
              </a:ext>
            </a:extLst>
          </p:cNvPr>
          <p:cNvSpPr txBox="1"/>
          <p:nvPr/>
        </p:nvSpPr>
        <p:spPr>
          <a:xfrm>
            <a:off x="2145438" y="5947718"/>
            <a:ext cx="7787925" cy="230832"/>
          </a:xfrm>
          <a:prstGeom prst="rect">
            <a:avLst/>
          </a:prstGeom>
          <a:noFill/>
        </p:spPr>
        <p:txBody>
          <a:bodyPr wrap="square" rtlCol="0">
            <a:spAutoFit/>
          </a:bodyPr>
          <a:lstStyle/>
          <a:p>
            <a:r>
              <a:rPr lang="en-US" sz="900" dirty="0"/>
              <a:t>Reference: </a:t>
            </a:r>
            <a:r>
              <a:rPr lang="en-US" sz="900" dirty="0">
                <a:hlinkClick r:id="rId2"/>
              </a:rPr>
              <a:t>https://www.dispatch.com/story/news/2021/10/27/health-care-monopoly-raises-drug-costs-consumers-pharmacists-say-pbms-prescription-cvs-united-cygna/8513593002/</a:t>
            </a:r>
            <a:r>
              <a:rPr lang="en-US" sz="900" dirty="0"/>
              <a:t> </a:t>
            </a:r>
          </a:p>
        </p:txBody>
      </p:sp>
      <p:sp>
        <p:nvSpPr>
          <p:cNvPr id="11" name="TextBox 10">
            <a:extLst>
              <a:ext uri="{FF2B5EF4-FFF2-40B4-BE49-F238E27FC236}">
                <a16:creationId xmlns:a16="http://schemas.microsoft.com/office/drawing/2014/main" id="{403AA998-F3C2-46F1-9C3F-5F22097B5BC4}"/>
              </a:ext>
            </a:extLst>
          </p:cNvPr>
          <p:cNvSpPr txBox="1"/>
          <p:nvPr/>
        </p:nvSpPr>
        <p:spPr>
          <a:xfrm>
            <a:off x="647700" y="1477093"/>
            <a:ext cx="7219043" cy="4478149"/>
          </a:xfrm>
          <a:prstGeom prst="rect">
            <a:avLst/>
          </a:prstGeom>
          <a:noFill/>
        </p:spPr>
        <p:txBody>
          <a:bodyPr wrap="square" rtlCol="0">
            <a:spAutoFit/>
          </a:bodyPr>
          <a:lstStyle/>
          <a:p>
            <a:r>
              <a:rPr lang="en-US" sz="1500" dirty="0"/>
              <a:t>“Pharmacy benefit managers are making millions of dollars through Ohio's Medicaid program for which Medicaid can't account.</a:t>
            </a:r>
          </a:p>
          <a:p>
            <a:endParaRPr lang="en-US" sz="1500" dirty="0"/>
          </a:p>
          <a:p>
            <a:r>
              <a:rPr lang="en-US" sz="1500" dirty="0"/>
              <a:t>That's because the PBMs are collecting controversial cash ‘</a:t>
            </a:r>
            <a:r>
              <a:rPr lang="en-US" sz="1500" dirty="0" err="1"/>
              <a:t>clawbacks</a:t>
            </a:r>
            <a:r>
              <a:rPr lang="en-US" sz="1500" dirty="0"/>
              <a:t>’ from pharmacies after the state has closed its books on prescription-drug purchases for more than 3 million poor and disabled Ohioans, Medicaid Director Maureen Corcoran acknowledged Wednesday before a legislative watchdog panel.</a:t>
            </a:r>
          </a:p>
          <a:p>
            <a:endParaRPr lang="en-US" sz="1500" dirty="0"/>
          </a:p>
          <a:p>
            <a:r>
              <a:rPr lang="en-US" sz="1500" dirty="0"/>
              <a:t>So the actual cost of hundreds of thousands of Medicaid drug transactions as recorded by the state and reported to the federal government in recent years is inaccurately inflated.</a:t>
            </a:r>
          </a:p>
          <a:p>
            <a:endParaRPr lang="en-US" sz="1500" dirty="0"/>
          </a:p>
          <a:p>
            <a:r>
              <a:rPr lang="en-US" sz="1500" dirty="0"/>
              <a:t>Not only that, but PBMs also are violating at least the intent and spirit of an Ohio law banning </a:t>
            </a:r>
            <a:r>
              <a:rPr lang="en-US" sz="1500" dirty="0" err="1"/>
              <a:t>clawbacks</a:t>
            </a:r>
            <a:r>
              <a:rPr lang="en-US" sz="1500" dirty="0"/>
              <a:t>, as well as a measure mandating pass-through pricing, Corcoran said. The latter requires PBMs to charge the state the same price they pay pharmacists to fill a prescription for a Medicaid recipient.</a:t>
            </a:r>
          </a:p>
          <a:p>
            <a:endParaRPr lang="en-US" sz="1500" dirty="0"/>
          </a:p>
          <a:p>
            <a:r>
              <a:rPr lang="en-US" sz="1500" dirty="0"/>
              <a:t>After the Joint Medicaid Oversight Commission meeting, Corcoran added another revelation: </a:t>
            </a:r>
            <a:r>
              <a:rPr lang="en-US" sz="1500" b="1" dirty="0"/>
              <a:t>The data on which Ohio Medicaid relies to set its payment rates — including how much state and federal taxpayers are assessed — likely are wrong as well.”</a:t>
            </a:r>
          </a:p>
        </p:txBody>
      </p:sp>
      <p:pic>
        <p:nvPicPr>
          <p:cNvPr id="7" name="Picture 6">
            <a:extLst>
              <a:ext uri="{FF2B5EF4-FFF2-40B4-BE49-F238E27FC236}">
                <a16:creationId xmlns:a16="http://schemas.microsoft.com/office/drawing/2014/main" id="{5BB01EFB-4BF1-4CD5-8505-C0E2BDE3F174}"/>
              </a:ext>
            </a:extLst>
          </p:cNvPr>
          <p:cNvPicPr>
            <a:picLocks noChangeAspect="1"/>
          </p:cNvPicPr>
          <p:nvPr/>
        </p:nvPicPr>
        <p:blipFill rotWithShape="1">
          <a:blip r:embed="rId3"/>
          <a:srcRect l="21359" t="7153" r="40680" b="4131"/>
          <a:stretch/>
        </p:blipFill>
        <p:spPr>
          <a:xfrm>
            <a:off x="8026752" y="1243976"/>
            <a:ext cx="3471169" cy="4563123"/>
          </a:xfrm>
          <a:prstGeom prst="rect">
            <a:avLst/>
          </a:prstGeom>
        </p:spPr>
      </p:pic>
      <p:sp>
        <p:nvSpPr>
          <p:cNvPr id="3" name="object 3">
            <a:extLst>
              <a:ext uri="{FF2B5EF4-FFF2-40B4-BE49-F238E27FC236}">
                <a16:creationId xmlns:a16="http://schemas.microsoft.com/office/drawing/2014/main" id="{21B39739-FBDC-CF4D-CF73-C2FF98B237D4}"/>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119368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fontScale="90000"/>
          </a:bodyPr>
          <a:lstStyle/>
          <a:p>
            <a:r>
              <a:rPr lang="en-US" sz="4400" dirty="0"/>
              <a:t>Margin seeking: Brand specialty drug differential pricing</a:t>
            </a:r>
          </a:p>
        </p:txBody>
      </p:sp>
      <p:graphicFrame>
        <p:nvGraphicFramePr>
          <p:cNvPr id="10" name="Chart 9">
            <a:extLst>
              <a:ext uri="{FF2B5EF4-FFF2-40B4-BE49-F238E27FC236}">
                <a16:creationId xmlns:a16="http://schemas.microsoft.com/office/drawing/2014/main" id="{1312CBFE-B7D1-4DDA-80B1-394BA31B8A32}"/>
              </a:ext>
            </a:extLst>
          </p:cNvPr>
          <p:cNvGraphicFramePr/>
          <p:nvPr/>
        </p:nvGraphicFramePr>
        <p:xfrm>
          <a:off x="6824631" y="2044340"/>
          <a:ext cx="2986048" cy="3755440"/>
        </p:xfrm>
        <a:graphic>
          <a:graphicData uri="http://schemas.openxmlformats.org/drawingml/2006/chart">
            <c:chart xmlns:c="http://schemas.openxmlformats.org/drawingml/2006/chart" xmlns:r="http://schemas.openxmlformats.org/officeDocument/2006/relationships" r:id="rId2"/>
          </a:graphicData>
        </a:graphic>
      </p:graphicFrame>
      <p:sp>
        <p:nvSpPr>
          <p:cNvPr id="12" name="Arrow: Up-Down 11">
            <a:extLst>
              <a:ext uri="{FF2B5EF4-FFF2-40B4-BE49-F238E27FC236}">
                <a16:creationId xmlns:a16="http://schemas.microsoft.com/office/drawing/2014/main" id="{7114B76E-C58D-4CC0-9ADA-27D1D2A46B6D}"/>
              </a:ext>
            </a:extLst>
          </p:cNvPr>
          <p:cNvSpPr/>
          <p:nvPr/>
        </p:nvSpPr>
        <p:spPr>
          <a:xfrm>
            <a:off x="9890761" y="3672699"/>
            <a:ext cx="340005" cy="1750070"/>
          </a:xfrm>
          <a:prstGeom prst="upDownArrow">
            <a:avLst/>
          </a:prstGeom>
          <a:gradFill>
            <a:gsLst>
              <a:gs pos="0">
                <a:srgbClr val="59A14F"/>
              </a:gs>
              <a:gs pos="100000">
                <a:srgbClr val="C0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75412274-8A84-4CA3-A555-296D461D2735}"/>
              </a:ext>
            </a:extLst>
          </p:cNvPr>
          <p:cNvSpPr txBox="1"/>
          <p:nvPr/>
        </p:nvSpPr>
        <p:spPr>
          <a:xfrm>
            <a:off x="9586594" y="3308901"/>
            <a:ext cx="948337" cy="300082"/>
          </a:xfrm>
          <a:prstGeom prst="rect">
            <a:avLst/>
          </a:prstGeom>
          <a:noFill/>
        </p:spPr>
        <p:txBody>
          <a:bodyPr wrap="square" rtlCol="0">
            <a:spAutoFit/>
          </a:bodyPr>
          <a:lstStyle/>
          <a:p>
            <a:pPr algn="ctr"/>
            <a:r>
              <a:rPr lang="en-US" sz="675" dirty="0">
                <a:latin typeface="Avenir Next LT Pro" panose="020B0504020202020204" pitchFamily="34" charset="0"/>
              </a:rPr>
              <a:t>Less</a:t>
            </a:r>
          </a:p>
          <a:p>
            <a:pPr algn="ctr"/>
            <a:r>
              <a:rPr lang="en-US" sz="675" dirty="0">
                <a:latin typeface="Avenir Next LT Pro" panose="020B0504020202020204" pitchFamily="34" charset="0"/>
              </a:rPr>
              <a:t>Expensive</a:t>
            </a:r>
          </a:p>
        </p:txBody>
      </p:sp>
      <p:sp>
        <p:nvSpPr>
          <p:cNvPr id="16" name="TextBox 15">
            <a:extLst>
              <a:ext uri="{FF2B5EF4-FFF2-40B4-BE49-F238E27FC236}">
                <a16:creationId xmlns:a16="http://schemas.microsoft.com/office/drawing/2014/main" id="{E4D9EA2D-D5B8-4C6F-8E97-B40E35194435}"/>
              </a:ext>
            </a:extLst>
          </p:cNvPr>
          <p:cNvSpPr txBox="1"/>
          <p:nvPr/>
        </p:nvSpPr>
        <p:spPr>
          <a:xfrm>
            <a:off x="9586594" y="5422769"/>
            <a:ext cx="948337" cy="300082"/>
          </a:xfrm>
          <a:prstGeom prst="rect">
            <a:avLst/>
          </a:prstGeom>
          <a:noFill/>
        </p:spPr>
        <p:txBody>
          <a:bodyPr wrap="square" rtlCol="0">
            <a:spAutoFit/>
          </a:bodyPr>
          <a:lstStyle/>
          <a:p>
            <a:pPr algn="ctr"/>
            <a:r>
              <a:rPr lang="en-US" sz="675" dirty="0">
                <a:latin typeface="Avenir Next LT Pro" panose="020B0504020202020204" pitchFamily="34" charset="0"/>
              </a:rPr>
              <a:t>More</a:t>
            </a:r>
          </a:p>
          <a:p>
            <a:pPr algn="ctr"/>
            <a:r>
              <a:rPr lang="en-US" sz="675" dirty="0">
                <a:latin typeface="Avenir Next LT Pro" panose="020B0504020202020204" pitchFamily="34" charset="0"/>
              </a:rPr>
              <a:t>Expensive</a:t>
            </a:r>
          </a:p>
        </p:txBody>
      </p:sp>
      <p:graphicFrame>
        <p:nvGraphicFramePr>
          <p:cNvPr id="18" name="Table 17">
            <a:extLst>
              <a:ext uri="{FF2B5EF4-FFF2-40B4-BE49-F238E27FC236}">
                <a16:creationId xmlns:a16="http://schemas.microsoft.com/office/drawing/2014/main" id="{E494AF51-9619-4ACC-B8CA-F6441BC36FB9}"/>
              </a:ext>
            </a:extLst>
          </p:cNvPr>
          <p:cNvGraphicFramePr>
            <a:graphicFrameLocks noGrp="1"/>
          </p:cNvGraphicFramePr>
          <p:nvPr/>
        </p:nvGraphicFramePr>
        <p:xfrm>
          <a:off x="2743212" y="2395595"/>
          <a:ext cx="4001339" cy="3404187"/>
        </p:xfrm>
        <a:graphic>
          <a:graphicData uri="http://schemas.openxmlformats.org/drawingml/2006/table">
            <a:tbl>
              <a:tblPr firstRow="1" firstCol="1" bandRow="1">
                <a:tableStyleId>{5C22544A-7EE6-4342-B048-85BDC9FD1C3A}</a:tableStyleId>
              </a:tblPr>
              <a:tblGrid>
                <a:gridCol w="1900172">
                  <a:extLst>
                    <a:ext uri="{9D8B030D-6E8A-4147-A177-3AD203B41FA5}">
                      <a16:colId xmlns:a16="http://schemas.microsoft.com/office/drawing/2014/main" val="1227925927"/>
                    </a:ext>
                  </a:extLst>
                </a:gridCol>
                <a:gridCol w="1105999">
                  <a:extLst>
                    <a:ext uri="{9D8B030D-6E8A-4147-A177-3AD203B41FA5}">
                      <a16:colId xmlns:a16="http://schemas.microsoft.com/office/drawing/2014/main" val="3798800158"/>
                    </a:ext>
                  </a:extLst>
                </a:gridCol>
                <a:gridCol w="995168">
                  <a:extLst>
                    <a:ext uri="{9D8B030D-6E8A-4147-A177-3AD203B41FA5}">
                      <a16:colId xmlns:a16="http://schemas.microsoft.com/office/drawing/2014/main" val="3946810660"/>
                    </a:ext>
                  </a:extLst>
                </a:gridCol>
              </a:tblGrid>
              <a:tr h="754937">
                <a:tc>
                  <a:txBody>
                    <a:bodyPr/>
                    <a:lstStyle/>
                    <a:p>
                      <a:pPr marL="0" marR="0" algn="ctr">
                        <a:spcBef>
                          <a:spcPts val="0"/>
                        </a:spcBef>
                        <a:spcAft>
                          <a:spcPts val="0"/>
                        </a:spcAft>
                      </a:pPr>
                      <a:r>
                        <a:rPr lang="en-US" sz="1400" dirty="0">
                          <a:effectLst/>
                          <a:latin typeface="Avenir Next LT Pro" panose="020B0504020202020204" pitchFamily="34" charset="0"/>
                        </a:rPr>
                        <a:t>2018-19</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solidFill>
                      <a:srgbClr val="099B67"/>
                    </a:solidFill>
                  </a:tcPr>
                </a:tc>
                <a:tc>
                  <a:txBody>
                    <a:bodyPr/>
                    <a:lstStyle/>
                    <a:p>
                      <a:pPr marL="0" marR="0" algn="ctr">
                        <a:spcBef>
                          <a:spcPts val="0"/>
                        </a:spcBef>
                        <a:spcAft>
                          <a:spcPts val="0"/>
                        </a:spcAft>
                      </a:pPr>
                      <a:r>
                        <a:rPr lang="en-US" sz="1400" dirty="0">
                          <a:effectLst/>
                          <a:latin typeface="Avenir Next LT Pro" panose="020B0504020202020204" pitchFamily="34" charset="0"/>
                        </a:rPr>
                        <a:t>Under $2,000 per Rx</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solidFill>
                      <a:srgbClr val="099B67"/>
                    </a:solidFill>
                  </a:tcPr>
                </a:tc>
                <a:tc>
                  <a:txBody>
                    <a:bodyPr/>
                    <a:lstStyle/>
                    <a:p>
                      <a:pPr marL="0" marR="0" algn="ctr">
                        <a:spcBef>
                          <a:spcPts val="0"/>
                        </a:spcBef>
                        <a:spcAft>
                          <a:spcPts val="0"/>
                        </a:spcAft>
                      </a:pPr>
                      <a:r>
                        <a:rPr lang="en-US" sz="1400" dirty="0">
                          <a:effectLst/>
                          <a:latin typeface="Avenir Next LT Pro" panose="020B0504020202020204" pitchFamily="34" charset="0"/>
                        </a:rPr>
                        <a:t>Over $2,000 per Rx</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solidFill>
                      <a:srgbClr val="099B67"/>
                    </a:solidFill>
                  </a:tcPr>
                </a:tc>
                <a:extLst>
                  <a:ext uri="{0D108BD9-81ED-4DB2-BD59-A6C34878D82A}">
                    <a16:rowId xmlns:a16="http://schemas.microsoft.com/office/drawing/2014/main" val="315324725"/>
                  </a:ext>
                </a:extLst>
              </a:tr>
              <a:tr h="612436">
                <a:tc>
                  <a:txBody>
                    <a:bodyPr/>
                    <a:lstStyle/>
                    <a:p>
                      <a:pPr marL="0" marR="0" algn="ctr">
                        <a:spcBef>
                          <a:spcPts val="0"/>
                        </a:spcBef>
                        <a:spcAft>
                          <a:spcPts val="0"/>
                        </a:spcAft>
                      </a:pPr>
                      <a:r>
                        <a:rPr lang="en-US" sz="1400" dirty="0">
                          <a:effectLst/>
                          <a:latin typeface="Avenir Next LT Pro" panose="020B0504020202020204" pitchFamily="34" charset="0"/>
                        </a:rPr>
                        <a:t>Plan A</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solidFill>
                      <a:schemeClr val="accent4">
                        <a:lumMod val="75000"/>
                      </a:schemeClr>
                    </a:solidFill>
                  </a:tcPr>
                </a:tc>
                <a:tc>
                  <a:txBody>
                    <a:bodyPr/>
                    <a:lstStyle/>
                    <a:p>
                      <a:pPr marL="0" marR="0" algn="ctr">
                        <a:spcBef>
                          <a:spcPts val="0"/>
                        </a:spcBef>
                        <a:spcAft>
                          <a:spcPts val="0"/>
                        </a:spcAft>
                      </a:pPr>
                      <a:r>
                        <a:rPr lang="en-US" sz="1400" dirty="0">
                          <a:effectLst/>
                          <a:latin typeface="Avenir Next LT Pro" panose="020B0504020202020204" pitchFamily="34" charset="0"/>
                        </a:rPr>
                        <a:t>0.6%</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dirty="0">
                          <a:effectLst/>
                          <a:latin typeface="Avenir Next LT Pro" panose="020B0504020202020204" pitchFamily="34" charset="0"/>
                        </a:rPr>
                        <a:t>60.2%</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915448363"/>
                  </a:ext>
                </a:extLst>
              </a:tr>
              <a:tr h="612436">
                <a:tc>
                  <a:txBody>
                    <a:bodyPr/>
                    <a:lstStyle/>
                    <a:p>
                      <a:pPr marL="0" marR="0" algn="ctr">
                        <a:spcBef>
                          <a:spcPts val="0"/>
                        </a:spcBef>
                        <a:spcAft>
                          <a:spcPts val="0"/>
                        </a:spcAft>
                      </a:pPr>
                      <a:r>
                        <a:rPr lang="en-US" sz="1400" dirty="0">
                          <a:effectLst/>
                          <a:latin typeface="Avenir Next LT Pro" panose="020B0504020202020204" pitchFamily="34" charset="0"/>
                        </a:rPr>
                        <a:t>Plan B</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solidFill>
                      <a:schemeClr val="accent4">
                        <a:lumMod val="75000"/>
                      </a:schemeClr>
                    </a:solidFill>
                  </a:tcPr>
                </a:tc>
                <a:tc>
                  <a:txBody>
                    <a:bodyPr/>
                    <a:lstStyle/>
                    <a:p>
                      <a:pPr marL="0" marR="0" algn="ctr">
                        <a:spcBef>
                          <a:spcPts val="0"/>
                        </a:spcBef>
                        <a:spcAft>
                          <a:spcPts val="0"/>
                        </a:spcAft>
                      </a:pPr>
                      <a:r>
                        <a:rPr lang="en-US" sz="1400">
                          <a:effectLst/>
                          <a:latin typeface="Avenir Next LT Pro" panose="020B0504020202020204" pitchFamily="34" charset="0"/>
                        </a:rPr>
                        <a:t>0.4%</a:t>
                      </a:r>
                      <a:endParaRPr lang="en-US" sz="200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dirty="0">
                          <a:effectLst/>
                          <a:latin typeface="Avenir Next LT Pro" panose="020B0504020202020204" pitchFamily="34" charset="0"/>
                        </a:rPr>
                        <a:t>53.0%</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343848762"/>
                  </a:ext>
                </a:extLst>
              </a:tr>
              <a:tr h="811942">
                <a:tc>
                  <a:txBody>
                    <a:bodyPr/>
                    <a:lstStyle/>
                    <a:p>
                      <a:pPr marL="0" marR="0" algn="ctr">
                        <a:spcBef>
                          <a:spcPts val="0"/>
                        </a:spcBef>
                        <a:spcAft>
                          <a:spcPts val="0"/>
                        </a:spcAft>
                      </a:pPr>
                      <a:r>
                        <a:rPr lang="en-US" sz="1400" dirty="0">
                          <a:effectLst/>
                          <a:latin typeface="Avenir Next LT Pro" panose="020B0504020202020204" pitchFamily="34" charset="0"/>
                        </a:rPr>
                        <a:t>Plan C</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solidFill>
                      <a:schemeClr val="accent4">
                        <a:lumMod val="75000"/>
                      </a:schemeClr>
                    </a:solidFill>
                  </a:tcPr>
                </a:tc>
                <a:tc>
                  <a:txBody>
                    <a:bodyPr/>
                    <a:lstStyle/>
                    <a:p>
                      <a:pPr marL="0" marR="0" algn="ctr">
                        <a:spcBef>
                          <a:spcPts val="0"/>
                        </a:spcBef>
                        <a:spcAft>
                          <a:spcPts val="0"/>
                        </a:spcAft>
                      </a:pPr>
                      <a:r>
                        <a:rPr lang="en-US" sz="1400" dirty="0">
                          <a:effectLst/>
                          <a:latin typeface="Avenir Next LT Pro" panose="020B0504020202020204" pitchFamily="34" charset="0"/>
                        </a:rPr>
                        <a:t>0.3%</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dirty="0">
                          <a:effectLst/>
                          <a:latin typeface="Avenir Next LT Pro" panose="020B0504020202020204" pitchFamily="34" charset="0"/>
                        </a:rPr>
                        <a:t>18.2%</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204189664"/>
                  </a:ext>
                </a:extLst>
              </a:tr>
              <a:tr h="612436">
                <a:tc>
                  <a:txBody>
                    <a:bodyPr/>
                    <a:lstStyle/>
                    <a:p>
                      <a:pPr marL="0" marR="0" algn="ctr">
                        <a:spcBef>
                          <a:spcPts val="0"/>
                        </a:spcBef>
                        <a:spcAft>
                          <a:spcPts val="0"/>
                        </a:spcAft>
                      </a:pPr>
                      <a:r>
                        <a:rPr lang="en-US" sz="1400" dirty="0">
                          <a:effectLst/>
                          <a:latin typeface="Avenir Next LT Pro" panose="020B0504020202020204" pitchFamily="34" charset="0"/>
                        </a:rPr>
                        <a:t>Plan D</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solidFill>
                      <a:schemeClr val="accent4">
                        <a:lumMod val="75000"/>
                      </a:schemeClr>
                    </a:solidFill>
                  </a:tcPr>
                </a:tc>
                <a:tc>
                  <a:txBody>
                    <a:bodyPr/>
                    <a:lstStyle/>
                    <a:p>
                      <a:pPr marL="0" marR="0" algn="ctr">
                        <a:spcBef>
                          <a:spcPts val="0"/>
                        </a:spcBef>
                        <a:spcAft>
                          <a:spcPts val="0"/>
                        </a:spcAft>
                      </a:pPr>
                      <a:r>
                        <a:rPr lang="en-US" sz="1400" dirty="0">
                          <a:effectLst/>
                          <a:latin typeface="Avenir Next LT Pro" panose="020B0504020202020204" pitchFamily="34" charset="0"/>
                        </a:rPr>
                        <a:t>0.2%</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dirty="0">
                          <a:effectLst/>
                          <a:latin typeface="Avenir Next LT Pro" panose="020B0504020202020204" pitchFamily="34" charset="0"/>
                        </a:rPr>
                        <a:t>44.9%</a:t>
                      </a:r>
                      <a:endParaRPr lang="en-US" sz="200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071013415"/>
                  </a:ext>
                </a:extLst>
              </a:tr>
            </a:tbl>
          </a:graphicData>
        </a:graphic>
      </p:graphicFrame>
      <p:sp>
        <p:nvSpPr>
          <p:cNvPr id="20" name="TextBox 19">
            <a:extLst>
              <a:ext uri="{FF2B5EF4-FFF2-40B4-BE49-F238E27FC236}">
                <a16:creationId xmlns:a16="http://schemas.microsoft.com/office/drawing/2014/main" id="{6D13145E-6510-4C77-8023-AD72D0759424}"/>
              </a:ext>
            </a:extLst>
          </p:cNvPr>
          <p:cNvSpPr txBox="1"/>
          <p:nvPr/>
        </p:nvSpPr>
        <p:spPr>
          <a:xfrm>
            <a:off x="2743212" y="1987790"/>
            <a:ext cx="4001338" cy="407804"/>
          </a:xfrm>
          <a:prstGeom prst="rect">
            <a:avLst/>
          </a:prstGeom>
          <a:noFill/>
        </p:spPr>
        <p:txBody>
          <a:bodyPr wrap="square" rtlCol="0">
            <a:spAutoFit/>
          </a:bodyPr>
          <a:lstStyle/>
          <a:p>
            <a:pPr algn="ctr"/>
            <a:r>
              <a:rPr lang="en-US" sz="1050" b="1" dirty="0"/>
              <a:t>Percentage of Brand Drug Claims Filled by Affiliated Pharmacy</a:t>
            </a:r>
          </a:p>
          <a:p>
            <a:pPr algn="ctr"/>
            <a:r>
              <a:rPr lang="en-US" sz="1000" dirty="0"/>
              <a:t>Florida Medicaid Managed Care Claims Data (excl. 340B)</a:t>
            </a:r>
            <a:endParaRPr lang="en-US" sz="1050" dirty="0"/>
          </a:p>
        </p:txBody>
      </p:sp>
      <p:sp>
        <p:nvSpPr>
          <p:cNvPr id="22" name="TextBox 21">
            <a:extLst>
              <a:ext uri="{FF2B5EF4-FFF2-40B4-BE49-F238E27FC236}">
                <a16:creationId xmlns:a16="http://schemas.microsoft.com/office/drawing/2014/main" id="{E66573FD-B42D-4445-9331-27C1569162A1}"/>
              </a:ext>
            </a:extLst>
          </p:cNvPr>
          <p:cNvSpPr txBox="1"/>
          <p:nvPr/>
        </p:nvSpPr>
        <p:spPr>
          <a:xfrm>
            <a:off x="2729731" y="5864646"/>
            <a:ext cx="7080948"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000" b="1" dirty="0"/>
              <a:t>In Florida, specialty drugs are not only steered to affiliated pharmacies, but they are also more expensive at affiliated pharmacies!</a:t>
            </a:r>
          </a:p>
        </p:txBody>
      </p:sp>
      <p:sp>
        <p:nvSpPr>
          <p:cNvPr id="24" name="TextBox 23">
            <a:extLst>
              <a:ext uri="{FF2B5EF4-FFF2-40B4-BE49-F238E27FC236}">
                <a16:creationId xmlns:a16="http://schemas.microsoft.com/office/drawing/2014/main" id="{8F5899E3-57F0-422D-A2BD-94ACAB8CEAC8}"/>
              </a:ext>
            </a:extLst>
          </p:cNvPr>
          <p:cNvSpPr txBox="1"/>
          <p:nvPr/>
        </p:nvSpPr>
        <p:spPr>
          <a:xfrm>
            <a:off x="2346961" y="6106759"/>
            <a:ext cx="7586403" cy="230832"/>
          </a:xfrm>
          <a:prstGeom prst="rect">
            <a:avLst/>
          </a:prstGeom>
          <a:noFill/>
        </p:spPr>
        <p:txBody>
          <a:bodyPr wrap="square" rtlCol="0">
            <a:spAutoFit/>
          </a:bodyPr>
          <a:lstStyle/>
          <a:p>
            <a:r>
              <a:rPr lang="en-US" sz="900" dirty="0">
                <a:hlinkClick r:id="rId3"/>
              </a:rPr>
              <a:t>https://www.3axisadvisors.com/projects/2020/1/29/sunshine-in-the-black-box-of-pharmacy-benefits-management</a:t>
            </a:r>
            <a:r>
              <a:rPr lang="en-US" sz="900" dirty="0"/>
              <a:t> </a:t>
            </a:r>
          </a:p>
        </p:txBody>
      </p:sp>
      <p:sp>
        <p:nvSpPr>
          <p:cNvPr id="3" name="object 3">
            <a:extLst>
              <a:ext uri="{FF2B5EF4-FFF2-40B4-BE49-F238E27FC236}">
                <a16:creationId xmlns:a16="http://schemas.microsoft.com/office/drawing/2014/main" id="{DAD26948-21CE-7B67-D718-538C35E6ADEB}"/>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259053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fontScale="90000"/>
          </a:bodyPr>
          <a:lstStyle/>
          <a:p>
            <a:r>
              <a:rPr lang="en-US" sz="4400" dirty="0"/>
              <a:t>More on margin seeking: Brand specialty drug differential pricing (Humira)</a:t>
            </a:r>
          </a:p>
        </p:txBody>
      </p:sp>
      <p:sp>
        <p:nvSpPr>
          <p:cNvPr id="24" name="TextBox 23">
            <a:extLst>
              <a:ext uri="{FF2B5EF4-FFF2-40B4-BE49-F238E27FC236}">
                <a16:creationId xmlns:a16="http://schemas.microsoft.com/office/drawing/2014/main" id="{8F5899E3-57F0-422D-A2BD-94ACAB8CEAC8}"/>
              </a:ext>
            </a:extLst>
          </p:cNvPr>
          <p:cNvSpPr txBox="1"/>
          <p:nvPr/>
        </p:nvSpPr>
        <p:spPr>
          <a:xfrm>
            <a:off x="2346961" y="6106759"/>
            <a:ext cx="7586403" cy="230832"/>
          </a:xfrm>
          <a:prstGeom prst="rect">
            <a:avLst/>
          </a:prstGeom>
          <a:noFill/>
        </p:spPr>
        <p:txBody>
          <a:bodyPr wrap="square" rtlCol="0">
            <a:spAutoFit/>
          </a:bodyPr>
          <a:lstStyle/>
          <a:p>
            <a:r>
              <a:rPr lang="en-US" sz="900" dirty="0">
                <a:hlinkClick r:id="rId2"/>
              </a:rPr>
              <a:t>https://www.3axisadvisors.com/projects/2020/1/29/sunshine-in-the-black-box-of-pharmacy-benefits-management</a:t>
            </a:r>
            <a:r>
              <a:rPr lang="en-US" sz="900" dirty="0"/>
              <a:t> </a:t>
            </a:r>
          </a:p>
        </p:txBody>
      </p:sp>
      <p:graphicFrame>
        <p:nvGraphicFramePr>
          <p:cNvPr id="11" name="Content Placeholder 15">
            <a:extLst>
              <a:ext uri="{FF2B5EF4-FFF2-40B4-BE49-F238E27FC236}">
                <a16:creationId xmlns:a16="http://schemas.microsoft.com/office/drawing/2014/main" id="{6B9C5C47-42FA-491C-AA0E-CE52A33F6CEF}"/>
              </a:ext>
            </a:extLst>
          </p:cNvPr>
          <p:cNvGraphicFramePr>
            <a:graphicFrameLocks/>
          </p:cNvGraphicFramePr>
          <p:nvPr/>
        </p:nvGraphicFramePr>
        <p:xfrm>
          <a:off x="2398812" y="1860290"/>
          <a:ext cx="3266424" cy="378370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E50B04A4-6D5F-4883-9692-01FA8FB19272}"/>
              </a:ext>
            </a:extLst>
          </p:cNvPr>
          <p:cNvSpPr txBox="1"/>
          <p:nvPr/>
        </p:nvSpPr>
        <p:spPr>
          <a:xfrm>
            <a:off x="2021150" y="5629315"/>
            <a:ext cx="8188873"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b="1" dirty="0"/>
              <a:t>If Florida Medicaid would have recognized the non-affiliated pharmacy cost on the claims within the affiliated pharmacies, over $1.5 million in savings would have been realized on Humira alone.</a:t>
            </a:r>
            <a:endParaRPr lang="en-US" sz="1200" b="1" dirty="0"/>
          </a:p>
        </p:txBody>
      </p:sp>
      <p:cxnSp>
        <p:nvCxnSpPr>
          <p:cNvPr id="15" name="Straight Connector 14">
            <a:extLst>
              <a:ext uri="{FF2B5EF4-FFF2-40B4-BE49-F238E27FC236}">
                <a16:creationId xmlns:a16="http://schemas.microsoft.com/office/drawing/2014/main" id="{35A0C1BC-DFB6-4840-9181-AAFC42FE44C0}"/>
              </a:ext>
            </a:extLst>
          </p:cNvPr>
          <p:cNvCxnSpPr>
            <a:cxnSpLocks/>
          </p:cNvCxnSpPr>
          <p:nvPr/>
        </p:nvCxnSpPr>
        <p:spPr>
          <a:xfrm>
            <a:off x="5691869" y="1933856"/>
            <a:ext cx="0" cy="3710136"/>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17" name="Content Placeholder 14">
            <a:extLst>
              <a:ext uri="{FF2B5EF4-FFF2-40B4-BE49-F238E27FC236}">
                <a16:creationId xmlns:a16="http://schemas.microsoft.com/office/drawing/2014/main" id="{DB8D7FC4-05FC-4718-A110-1BB4E2CA5956}"/>
              </a:ext>
            </a:extLst>
          </p:cNvPr>
          <p:cNvGraphicFramePr>
            <a:graphicFrameLocks/>
          </p:cNvGraphicFramePr>
          <p:nvPr/>
        </p:nvGraphicFramePr>
        <p:xfrm>
          <a:off x="5815764" y="2038567"/>
          <a:ext cx="3955430" cy="3544366"/>
        </p:xfrm>
        <a:graphic>
          <a:graphicData uri="http://schemas.openxmlformats.org/drawingml/2006/chart">
            <c:chart xmlns:c="http://schemas.openxmlformats.org/drawingml/2006/chart" xmlns:r="http://schemas.openxmlformats.org/officeDocument/2006/relationships" r:id="rId4"/>
          </a:graphicData>
        </a:graphic>
      </p:graphicFrame>
      <p:sp>
        <p:nvSpPr>
          <p:cNvPr id="19" name="Arrow: Up-Down 18">
            <a:extLst>
              <a:ext uri="{FF2B5EF4-FFF2-40B4-BE49-F238E27FC236}">
                <a16:creationId xmlns:a16="http://schemas.microsoft.com/office/drawing/2014/main" id="{EFA2D899-389C-46AC-8003-2200A487C3E7}"/>
              </a:ext>
            </a:extLst>
          </p:cNvPr>
          <p:cNvSpPr/>
          <p:nvPr/>
        </p:nvSpPr>
        <p:spPr>
          <a:xfrm>
            <a:off x="9815139" y="2972925"/>
            <a:ext cx="394884" cy="2067402"/>
          </a:xfrm>
          <a:prstGeom prst="upDownArrow">
            <a:avLst/>
          </a:prstGeom>
          <a:gradFill>
            <a:gsLst>
              <a:gs pos="0">
                <a:srgbClr val="59A14F"/>
              </a:gs>
              <a:gs pos="100000">
                <a:srgbClr val="C0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A26D0E1-4496-414D-9EA4-034CCCA0A5DA}"/>
              </a:ext>
            </a:extLst>
          </p:cNvPr>
          <p:cNvSpPr txBox="1"/>
          <p:nvPr/>
        </p:nvSpPr>
        <p:spPr>
          <a:xfrm>
            <a:off x="9322823" y="2508713"/>
            <a:ext cx="1344735" cy="369332"/>
          </a:xfrm>
          <a:prstGeom prst="rect">
            <a:avLst/>
          </a:prstGeom>
          <a:noFill/>
        </p:spPr>
        <p:txBody>
          <a:bodyPr wrap="square" rtlCol="0">
            <a:spAutoFit/>
          </a:bodyPr>
          <a:lstStyle/>
          <a:p>
            <a:pPr algn="ctr"/>
            <a:r>
              <a:rPr lang="en-US" sz="900" dirty="0">
                <a:latin typeface="Avenir Next LT Pro" panose="020B0504020202020204" pitchFamily="34" charset="0"/>
              </a:rPr>
              <a:t>Less</a:t>
            </a:r>
          </a:p>
          <a:p>
            <a:pPr algn="ctr"/>
            <a:r>
              <a:rPr lang="en-US" sz="900" dirty="0">
                <a:latin typeface="Avenir Next LT Pro" panose="020B0504020202020204" pitchFamily="34" charset="0"/>
              </a:rPr>
              <a:t>Expensive</a:t>
            </a:r>
          </a:p>
        </p:txBody>
      </p:sp>
      <p:sp>
        <p:nvSpPr>
          <p:cNvPr id="23" name="TextBox 22">
            <a:extLst>
              <a:ext uri="{FF2B5EF4-FFF2-40B4-BE49-F238E27FC236}">
                <a16:creationId xmlns:a16="http://schemas.microsoft.com/office/drawing/2014/main" id="{A7E27119-0C25-4638-8EE1-32FDE9691D78}"/>
              </a:ext>
            </a:extLst>
          </p:cNvPr>
          <p:cNvSpPr txBox="1"/>
          <p:nvPr/>
        </p:nvSpPr>
        <p:spPr>
          <a:xfrm>
            <a:off x="9340214" y="5109331"/>
            <a:ext cx="1344735" cy="369332"/>
          </a:xfrm>
          <a:prstGeom prst="rect">
            <a:avLst/>
          </a:prstGeom>
          <a:noFill/>
        </p:spPr>
        <p:txBody>
          <a:bodyPr wrap="square" rtlCol="0">
            <a:spAutoFit/>
          </a:bodyPr>
          <a:lstStyle/>
          <a:p>
            <a:pPr algn="ctr"/>
            <a:r>
              <a:rPr lang="en-US" sz="900" dirty="0">
                <a:latin typeface="Avenir Next LT Pro" panose="020B0504020202020204" pitchFamily="34" charset="0"/>
              </a:rPr>
              <a:t>More</a:t>
            </a:r>
          </a:p>
          <a:p>
            <a:pPr algn="ctr"/>
            <a:r>
              <a:rPr lang="en-US" sz="900" dirty="0">
                <a:latin typeface="Avenir Next LT Pro" panose="020B0504020202020204" pitchFamily="34" charset="0"/>
              </a:rPr>
              <a:t>Expensive</a:t>
            </a:r>
          </a:p>
        </p:txBody>
      </p:sp>
      <p:sp>
        <p:nvSpPr>
          <p:cNvPr id="12" name="Slide Number Placeholder 3">
            <a:extLst>
              <a:ext uri="{FF2B5EF4-FFF2-40B4-BE49-F238E27FC236}">
                <a16:creationId xmlns:a16="http://schemas.microsoft.com/office/drawing/2014/main" id="{8BC56D5D-9D2C-455B-BFB6-7B6B0CFB9C70}"/>
              </a:ext>
            </a:extLst>
          </p:cNvPr>
          <p:cNvSpPr>
            <a:spLocks noGrp="1"/>
          </p:cNvSpPr>
          <p:nvPr>
            <p:ph type="sldNum" sz="quarter" idx="12"/>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E5C0E8-DDF7-40BB-855B-6DB03BD8960B}" type="slidenum">
              <a:rPr lang="en-US" smtClean="0"/>
              <a:pPr/>
              <a:t>34</a:t>
            </a:fld>
            <a:endParaRPr lang="en-US"/>
          </a:p>
        </p:txBody>
      </p:sp>
      <p:sp>
        <p:nvSpPr>
          <p:cNvPr id="3" name="object 3">
            <a:extLst>
              <a:ext uri="{FF2B5EF4-FFF2-40B4-BE49-F238E27FC236}">
                <a16:creationId xmlns:a16="http://schemas.microsoft.com/office/drawing/2014/main" id="{5B66960C-5653-3C71-FE01-93D311D18748}"/>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573674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fontScale="90000"/>
          </a:bodyPr>
          <a:lstStyle/>
          <a:p>
            <a:r>
              <a:rPr lang="en-US" sz="4400" dirty="0"/>
              <a:t>More on margin seeking: Differential generic drug pricing &amp; steering</a:t>
            </a:r>
          </a:p>
        </p:txBody>
      </p:sp>
      <p:sp>
        <p:nvSpPr>
          <p:cNvPr id="14" name="Content Placeholder 2">
            <a:extLst>
              <a:ext uri="{FF2B5EF4-FFF2-40B4-BE49-F238E27FC236}">
                <a16:creationId xmlns:a16="http://schemas.microsoft.com/office/drawing/2014/main" id="{965DED3D-CA2B-4581-A854-E59174712BA6}"/>
              </a:ext>
            </a:extLst>
          </p:cNvPr>
          <p:cNvSpPr>
            <a:spLocks noGrp="1"/>
          </p:cNvSpPr>
          <p:nvPr>
            <p:ph idx="1"/>
          </p:nvPr>
        </p:nvSpPr>
        <p:spPr>
          <a:xfrm>
            <a:off x="647700" y="2015231"/>
            <a:ext cx="4445123" cy="4242550"/>
          </a:xfrm>
        </p:spPr>
        <p:txBody>
          <a:bodyPr>
            <a:normAutofit/>
          </a:bodyPr>
          <a:lstStyle/>
          <a:p>
            <a:pPr marL="0" indent="0">
              <a:buNone/>
            </a:pPr>
            <a:r>
              <a:rPr lang="en-US" sz="1600" dirty="0"/>
              <a:t>3AA’s small commercial payer data analyses also found steering to insurer/PBM-affiliated pharmacies with specialty generics.</a:t>
            </a:r>
          </a:p>
          <a:p>
            <a:pPr marL="0" indent="0">
              <a:buNone/>
            </a:pPr>
            <a:r>
              <a:rPr lang="en-US" sz="1600" dirty="0"/>
              <a:t>With generics, the PBM can set the price it chooses to pay its affiliated pharmacy with no oversight due to opacity of price.</a:t>
            </a:r>
          </a:p>
          <a:p>
            <a:pPr marL="0" indent="0">
              <a:buNone/>
            </a:pPr>
            <a:r>
              <a:rPr lang="en-US" sz="1600" dirty="0"/>
              <a:t>In 2018, PBMs directed more than half of $1,000+ generic claims to affiliated pharmacies and paid themselves a weighted average margin of $3,448 per claim.</a:t>
            </a:r>
          </a:p>
          <a:p>
            <a:pPr marL="0" indent="0">
              <a:buNone/>
            </a:pPr>
            <a:r>
              <a:rPr lang="en-US" sz="1600" dirty="0"/>
              <a:t>The specialty pharmacy affiliated with Insurer #1 generated a third of its overall 2018 generic margin off 0.5% of its generic claims.</a:t>
            </a:r>
          </a:p>
          <a:p>
            <a:pPr marL="0" indent="0">
              <a:buNone/>
            </a:pPr>
            <a:r>
              <a:rPr lang="en-US" sz="1600" b="1" dirty="0"/>
              <a:t>For expensive specialty generics, the markups were more than 150% higher at affiliated pharmacies vs non-affiliated pharmacies.</a:t>
            </a:r>
          </a:p>
        </p:txBody>
      </p:sp>
      <p:sp>
        <p:nvSpPr>
          <p:cNvPr id="11" name="TextBox 10">
            <a:extLst>
              <a:ext uri="{FF2B5EF4-FFF2-40B4-BE49-F238E27FC236}">
                <a16:creationId xmlns:a16="http://schemas.microsoft.com/office/drawing/2014/main" id="{F7889ADC-EE60-4130-B472-92758AE4C85F}"/>
              </a:ext>
            </a:extLst>
          </p:cNvPr>
          <p:cNvSpPr txBox="1"/>
          <p:nvPr/>
        </p:nvSpPr>
        <p:spPr>
          <a:xfrm>
            <a:off x="5092823" y="2134926"/>
            <a:ext cx="5042518" cy="769441"/>
          </a:xfrm>
          <a:prstGeom prst="rect">
            <a:avLst/>
          </a:prstGeom>
          <a:noFill/>
        </p:spPr>
        <p:txBody>
          <a:bodyPr wrap="square" rtlCol="0">
            <a:spAutoFit/>
          </a:bodyPr>
          <a:lstStyle/>
          <a:p>
            <a:pPr algn="ctr"/>
            <a:r>
              <a:rPr lang="en-US" sz="1600" dirty="0"/>
              <a:t>Percentage of Generic Drug Claims Billed and Claim Costs,</a:t>
            </a:r>
            <a:br>
              <a:rPr lang="en-US" sz="1600" dirty="0"/>
            </a:br>
            <a:r>
              <a:rPr lang="en-US" sz="1600" dirty="0"/>
              <a:t>Affiliated vs Non-Affiliated Pharmacies</a:t>
            </a:r>
            <a:br>
              <a:rPr lang="en-US" sz="1600" dirty="0"/>
            </a:br>
            <a:r>
              <a:rPr lang="en-US" sz="1200" i="1" dirty="0"/>
              <a:t>Small Commercial Payer Dataset (2018)</a:t>
            </a:r>
            <a:endParaRPr lang="en-US" sz="1600" b="1" i="1" u="sng" dirty="0"/>
          </a:p>
        </p:txBody>
      </p:sp>
      <p:graphicFrame>
        <p:nvGraphicFramePr>
          <p:cNvPr id="13" name="Table 12">
            <a:extLst>
              <a:ext uri="{FF2B5EF4-FFF2-40B4-BE49-F238E27FC236}">
                <a16:creationId xmlns:a16="http://schemas.microsoft.com/office/drawing/2014/main" id="{177F1E8E-53CD-4181-B110-FDEF88BE888B}"/>
              </a:ext>
            </a:extLst>
          </p:cNvPr>
          <p:cNvGraphicFramePr>
            <a:graphicFrameLocks noGrp="1"/>
          </p:cNvGraphicFramePr>
          <p:nvPr>
            <p:extLst>
              <p:ext uri="{D42A27DB-BD31-4B8C-83A1-F6EECF244321}">
                <p14:modId xmlns:p14="http://schemas.microsoft.com/office/powerpoint/2010/main" val="3152473229"/>
              </p:ext>
            </p:extLst>
          </p:nvPr>
        </p:nvGraphicFramePr>
        <p:xfrm>
          <a:off x="5092823" y="2904366"/>
          <a:ext cx="5042516" cy="3328588"/>
        </p:xfrm>
        <a:graphic>
          <a:graphicData uri="http://schemas.openxmlformats.org/drawingml/2006/table">
            <a:tbl>
              <a:tblPr firstRow="1" bandRow="1">
                <a:tableStyleId>{EB9631B5-78F2-41C9-869B-9F39066F8104}</a:tableStyleId>
              </a:tblPr>
              <a:tblGrid>
                <a:gridCol w="896645">
                  <a:extLst>
                    <a:ext uri="{9D8B030D-6E8A-4147-A177-3AD203B41FA5}">
                      <a16:colId xmlns:a16="http://schemas.microsoft.com/office/drawing/2014/main" val="3952509040"/>
                    </a:ext>
                  </a:extLst>
                </a:gridCol>
                <a:gridCol w="863034">
                  <a:extLst>
                    <a:ext uri="{9D8B030D-6E8A-4147-A177-3AD203B41FA5}">
                      <a16:colId xmlns:a16="http://schemas.microsoft.com/office/drawing/2014/main" val="1163168689"/>
                    </a:ext>
                  </a:extLst>
                </a:gridCol>
                <a:gridCol w="653499">
                  <a:extLst>
                    <a:ext uri="{9D8B030D-6E8A-4147-A177-3AD203B41FA5}">
                      <a16:colId xmlns:a16="http://schemas.microsoft.com/office/drawing/2014/main" val="2301647760"/>
                    </a:ext>
                  </a:extLst>
                </a:gridCol>
                <a:gridCol w="587475">
                  <a:extLst>
                    <a:ext uri="{9D8B030D-6E8A-4147-A177-3AD203B41FA5}">
                      <a16:colId xmlns:a16="http://schemas.microsoft.com/office/drawing/2014/main" val="3672333928"/>
                    </a:ext>
                  </a:extLst>
                </a:gridCol>
                <a:gridCol w="677959">
                  <a:extLst>
                    <a:ext uri="{9D8B030D-6E8A-4147-A177-3AD203B41FA5}">
                      <a16:colId xmlns:a16="http://schemas.microsoft.com/office/drawing/2014/main" val="1909809856"/>
                    </a:ext>
                  </a:extLst>
                </a:gridCol>
                <a:gridCol w="681952">
                  <a:extLst>
                    <a:ext uri="{9D8B030D-6E8A-4147-A177-3AD203B41FA5}">
                      <a16:colId xmlns:a16="http://schemas.microsoft.com/office/drawing/2014/main" val="3803797833"/>
                    </a:ext>
                  </a:extLst>
                </a:gridCol>
                <a:gridCol w="681952">
                  <a:extLst>
                    <a:ext uri="{9D8B030D-6E8A-4147-A177-3AD203B41FA5}">
                      <a16:colId xmlns:a16="http://schemas.microsoft.com/office/drawing/2014/main" val="1012829070"/>
                    </a:ext>
                  </a:extLst>
                </a:gridCol>
              </a:tblGrid>
              <a:tr h="1131531">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99B67"/>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Generic drug Claims less than $1,000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99B67"/>
                    </a:solidFill>
                  </a:tcPr>
                </a:tc>
                <a:tc hMerge="1">
                  <a:txBody>
                    <a:bodyPr/>
                    <a:lstStyle/>
                    <a:p>
                      <a:pPr algn="ct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ct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Generic drug Claims more than $1,000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99B67"/>
                    </a:solidFill>
                  </a:tcPr>
                </a:tc>
                <a:tc hMerge="1">
                  <a:txBody>
                    <a:bodyPr/>
                    <a:lstStyle/>
                    <a:p>
                      <a:pPr algn="ct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ct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2985926481"/>
                  </a:ext>
                </a:extLst>
              </a:tr>
              <a:tr h="839219">
                <a:tc>
                  <a:txBody>
                    <a:bodyPr/>
                    <a:lstStyle/>
                    <a:p>
                      <a:pPr algn="ctr" fontAlgn="b"/>
                      <a:endParaRPr lang="en-US" sz="1100" b="1" i="0" u="none" strike="noStrike" dirty="0">
                        <a:solidFill>
                          <a:schemeClr val="bg1"/>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9B67"/>
                    </a:solidFill>
                  </a:tcPr>
                </a:tc>
                <a:tc>
                  <a:txBody>
                    <a:bodyPr/>
                    <a:lstStyle/>
                    <a:p>
                      <a:pPr algn="ctr" fontAlgn="b"/>
                      <a:r>
                        <a:rPr lang="en-US" sz="1100" b="1" u="none" strike="noStrike" dirty="0">
                          <a:solidFill>
                            <a:schemeClr val="bg1"/>
                          </a:solidFill>
                          <a:effectLst/>
                        </a:rPr>
                        <a:t>% by affiliated pharmacy</a:t>
                      </a:r>
                      <a:endParaRPr lang="en-US" sz="1100" b="1" i="0" u="none" strike="noStrike" dirty="0">
                        <a:solidFill>
                          <a:schemeClr val="bg1"/>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9B67"/>
                    </a:solidFill>
                  </a:tcPr>
                </a:tc>
                <a:tc>
                  <a:txBody>
                    <a:bodyPr/>
                    <a:lstStyle/>
                    <a:p>
                      <a:pPr algn="ctr" fontAlgn="b"/>
                      <a:r>
                        <a:rPr lang="en-US" sz="1100" b="1" i="0" u="none" strike="noStrike" dirty="0">
                          <a:solidFill>
                            <a:schemeClr val="bg1"/>
                          </a:solidFill>
                          <a:effectLst/>
                          <a:latin typeface="Calibri" panose="020F0502020204030204" pitchFamily="34" charset="0"/>
                        </a:rPr>
                        <a:t>Markup  per claim affiliated</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9B67"/>
                    </a:solidFill>
                  </a:tcPr>
                </a:tc>
                <a:tc>
                  <a:txBody>
                    <a:bodyPr/>
                    <a:lstStyle/>
                    <a:p>
                      <a:pPr algn="ctr" fontAlgn="b"/>
                      <a:r>
                        <a:rPr lang="en-US" sz="1100" b="1" i="0" u="none" strike="noStrike" dirty="0">
                          <a:solidFill>
                            <a:schemeClr val="bg1"/>
                          </a:solidFill>
                          <a:effectLst/>
                          <a:latin typeface="Calibri" panose="020F0502020204030204" pitchFamily="34" charset="0"/>
                        </a:rPr>
                        <a:t>Markup per claim other</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9B67"/>
                    </a:solidFill>
                  </a:tcPr>
                </a:tc>
                <a:tc>
                  <a:txBody>
                    <a:bodyPr/>
                    <a:lstStyle/>
                    <a:p>
                      <a:pPr algn="ctr" fontAlgn="b"/>
                      <a:r>
                        <a:rPr lang="en-US" sz="1100" b="1" u="none" strike="noStrike" dirty="0">
                          <a:solidFill>
                            <a:schemeClr val="bg1"/>
                          </a:solidFill>
                          <a:effectLst/>
                        </a:rPr>
                        <a:t>% by affiliated pharmacy</a:t>
                      </a:r>
                      <a:endParaRPr lang="en-US" sz="1100" b="1" i="0" u="none" strike="noStrike" dirty="0">
                        <a:solidFill>
                          <a:schemeClr val="bg1"/>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9B67"/>
                    </a:solidFill>
                  </a:tcPr>
                </a:tc>
                <a:tc>
                  <a:txBody>
                    <a:bodyPr/>
                    <a:lstStyle/>
                    <a:p>
                      <a:pPr algn="ctr" fontAlgn="b"/>
                      <a:r>
                        <a:rPr lang="en-US" sz="1100" b="1" i="0" u="none" strike="noStrike" dirty="0">
                          <a:solidFill>
                            <a:schemeClr val="bg1"/>
                          </a:solidFill>
                          <a:effectLst/>
                          <a:latin typeface="Calibri" panose="020F0502020204030204" pitchFamily="34" charset="0"/>
                        </a:rPr>
                        <a:t>Markup per claim affiliated</a:t>
                      </a:r>
                    </a:p>
                  </a:txBody>
                  <a:tcPr marL="7620" marR="7620" marT="762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9B67"/>
                    </a:solidFill>
                  </a:tcPr>
                </a:tc>
                <a:tc>
                  <a:txBody>
                    <a:bodyPr/>
                    <a:lstStyle/>
                    <a:p>
                      <a:pPr algn="ctr" fontAlgn="b"/>
                      <a:r>
                        <a:rPr lang="en-US" sz="1100" b="1" i="0" u="none" strike="noStrike" dirty="0">
                          <a:solidFill>
                            <a:schemeClr val="bg1"/>
                          </a:solidFill>
                          <a:effectLst/>
                          <a:latin typeface="Calibri" panose="020F0502020204030204" pitchFamily="34" charset="0"/>
                        </a:rPr>
                        <a:t>Markup per claim other</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9B67"/>
                    </a:solidFill>
                  </a:tcPr>
                </a:tc>
                <a:extLst>
                  <a:ext uri="{0D108BD9-81ED-4DB2-BD59-A6C34878D82A}">
                    <a16:rowId xmlns:a16="http://schemas.microsoft.com/office/drawing/2014/main" val="3826860115"/>
                  </a:ext>
                </a:extLst>
              </a:tr>
              <a:tr h="216877">
                <a:tc>
                  <a:txBody>
                    <a:bodyPr/>
                    <a:lstStyle/>
                    <a:p>
                      <a:pPr algn="ctr" fontAlgn="b"/>
                      <a:r>
                        <a:rPr lang="en-US" sz="1100" u="none" strike="noStrike" dirty="0">
                          <a:effectLst/>
                        </a:rPr>
                        <a:t>Insurer #1</a:t>
                      </a:r>
                      <a:endParaRPr lang="en-US" sz="11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$55.02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$20.36</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a:t>
                      </a: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100" b="0" i="0" u="none" strike="noStrike" dirty="0">
                          <a:solidFill>
                            <a:srgbClr val="000000"/>
                          </a:solidFill>
                          <a:effectLst/>
                          <a:latin typeface="Calibri" panose="020F0502020204030204" pitchFamily="34" charset="0"/>
                        </a:rPr>
                        <a:t>$4,765</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en-US" sz="1100" b="0" i="0" u="none" strike="noStrike" dirty="0">
                          <a:solidFill>
                            <a:srgbClr val="000000"/>
                          </a:solidFill>
                          <a:effectLst/>
                          <a:latin typeface="Calibri" panose="020F0502020204030204" pitchFamily="34" charset="0"/>
                        </a:rPr>
                        <a:t>$1,530</a:t>
                      </a: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3689161"/>
                  </a:ext>
                </a:extLst>
              </a:tr>
              <a:tr h="216877">
                <a:tc>
                  <a:txBody>
                    <a:bodyPr/>
                    <a:lstStyle/>
                    <a:p>
                      <a:pPr algn="ctr" fontAlgn="b"/>
                      <a:r>
                        <a:rPr lang="en-US" sz="1100" u="none" strike="noStrike" dirty="0">
                          <a:effectLst/>
                        </a:rPr>
                        <a:t>Insurer #2</a:t>
                      </a:r>
                      <a:endParaRPr lang="en-US" sz="11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Calibri" panose="020F0502020204030204" pitchFamily="34" charset="0"/>
                        </a:rPr>
                        <a:t>39%</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$13.13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$7.82</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81%</a:t>
                      </a: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Calibri" panose="020F0502020204030204" pitchFamily="34" charset="0"/>
                        </a:rPr>
                        <a:t>$3,000</a:t>
                      </a: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$1,263</a:t>
                      </a: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1509362"/>
                  </a:ext>
                </a:extLst>
              </a:tr>
              <a:tr h="216877">
                <a:tc>
                  <a:txBody>
                    <a:bodyPr/>
                    <a:lstStyle/>
                    <a:p>
                      <a:pPr algn="ctr" fontAlgn="b"/>
                      <a:r>
                        <a:rPr lang="en-US" sz="1100" u="none" strike="noStrike" dirty="0">
                          <a:effectLst/>
                        </a:rPr>
                        <a:t>Insurer #3</a:t>
                      </a:r>
                      <a:endParaRPr lang="en-US" sz="11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$35.74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$12.87</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a:t>
                      </a: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Calibri" panose="020F0502020204030204" pitchFamily="34" charset="0"/>
                        </a:rPr>
                        <a:t>$2,759</a:t>
                      </a: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$1,053</a:t>
                      </a: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3269904"/>
                  </a:ext>
                </a:extLst>
              </a:tr>
              <a:tr h="216877">
                <a:tc>
                  <a:txBody>
                    <a:bodyPr/>
                    <a:lstStyle/>
                    <a:p>
                      <a:pPr algn="ctr" fontAlgn="b"/>
                      <a:r>
                        <a:rPr lang="en-US" sz="1100" u="none" strike="noStrike" dirty="0">
                          <a:effectLst/>
                        </a:rPr>
                        <a:t>Insurer #4</a:t>
                      </a:r>
                      <a:endParaRPr lang="en-US" sz="11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$77.45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$17.54</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47%</a:t>
                      </a: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Calibri" panose="020F0502020204030204" pitchFamily="34" charset="0"/>
                        </a:rPr>
                        <a:t>$2,448</a:t>
                      </a: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$1,468</a:t>
                      </a: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08509225"/>
                  </a:ext>
                </a:extLst>
              </a:tr>
              <a:tr h="216877">
                <a:tc>
                  <a:txBody>
                    <a:bodyPr/>
                    <a:lstStyle/>
                    <a:p>
                      <a:pPr algn="ctr" fontAlgn="b"/>
                      <a:r>
                        <a:rPr lang="en-US" sz="1100" u="none" strike="noStrike" dirty="0">
                          <a:effectLst/>
                        </a:rPr>
                        <a:t>Insurer #5</a:t>
                      </a:r>
                      <a:endParaRPr lang="en-US" sz="11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$33.52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$12.43</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85%</a:t>
                      </a: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$2,272</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$302</a:t>
                      </a: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712682"/>
                  </a:ext>
                </a:extLst>
              </a:tr>
              <a:tr h="273453">
                <a:tc>
                  <a:txBody>
                    <a:bodyPr/>
                    <a:lstStyle/>
                    <a:p>
                      <a:pPr algn="ctr" fontAlgn="b"/>
                      <a:r>
                        <a:rPr lang="en-US" sz="1400" b="1" i="0" u="none" strike="noStrike" dirty="0">
                          <a:solidFill>
                            <a:srgbClr val="000000"/>
                          </a:solidFill>
                          <a:effectLst/>
                          <a:latin typeface="Calibri" panose="020F0502020204030204" pitchFamily="34" charset="0"/>
                        </a:rPr>
                        <a:t>Total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11%</a:t>
                      </a: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$26.02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$15.72</a:t>
                      </a: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51%</a:t>
                      </a: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$3,448</a:t>
                      </a: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$1,339</a:t>
                      </a: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4388960"/>
                  </a:ext>
                </a:extLst>
              </a:tr>
            </a:tbl>
          </a:graphicData>
        </a:graphic>
      </p:graphicFrame>
      <p:sp>
        <p:nvSpPr>
          <p:cNvPr id="3" name="object 3">
            <a:extLst>
              <a:ext uri="{FF2B5EF4-FFF2-40B4-BE49-F238E27FC236}">
                <a16:creationId xmlns:a16="http://schemas.microsoft.com/office/drawing/2014/main" id="{66FD7B2B-1805-B817-5036-E4C552A360A6}"/>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645520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4593-52E6-4668-A520-0F5EAEF2AEF1}"/>
              </a:ext>
            </a:extLst>
          </p:cNvPr>
          <p:cNvSpPr>
            <a:spLocks noGrp="1"/>
          </p:cNvSpPr>
          <p:nvPr>
            <p:ph type="title"/>
          </p:nvPr>
        </p:nvSpPr>
        <p:spPr/>
        <p:txBody>
          <a:bodyPr/>
          <a:lstStyle/>
          <a:p>
            <a:r>
              <a:rPr lang="en-US" dirty="0"/>
              <a:t>The big problem</a:t>
            </a:r>
          </a:p>
        </p:txBody>
      </p:sp>
      <p:sp>
        <p:nvSpPr>
          <p:cNvPr id="4" name="Content Placeholder 3">
            <a:extLst>
              <a:ext uri="{FF2B5EF4-FFF2-40B4-BE49-F238E27FC236}">
                <a16:creationId xmlns:a16="http://schemas.microsoft.com/office/drawing/2014/main" id="{8E4D725B-A39B-4BAB-828B-2FF2D8BA596C}"/>
              </a:ext>
            </a:extLst>
          </p:cNvPr>
          <p:cNvSpPr txBox="1">
            <a:spLocks/>
          </p:cNvSpPr>
          <p:nvPr/>
        </p:nvSpPr>
        <p:spPr>
          <a:xfrm>
            <a:off x="647700" y="1136343"/>
            <a:ext cx="10754590" cy="5186106"/>
          </a:xfrm>
          <a:prstGeom prst="rect">
            <a:avLst/>
          </a:prstGeom>
        </p:spPr>
        <p:txBody>
          <a:bodyPr vert="horz" lIns="0" tIns="0" rIns="0" bIns="0" rtlCol="0">
            <a:noAutofit/>
          </a:bodyPr>
          <a:lstStyle>
            <a:lvl1pPr marL="407988" indent="-407988" algn="l" defTabSz="914400" rtl="0" eaLnBrk="1" latinLnBrk="0" hangingPunct="1">
              <a:lnSpc>
                <a:spcPct val="90000"/>
              </a:lnSpc>
              <a:spcBef>
                <a:spcPts val="1000"/>
              </a:spcBef>
              <a:buClr>
                <a:schemeClr val="accent1"/>
              </a:buClr>
              <a:buSzPct val="90000"/>
              <a:buFont typeface=".Lucida Grande UI Regular"/>
              <a:buChar char="►"/>
              <a:tabLst/>
              <a:defRPr lang="en-US" sz="2400" b="0" i="0" kern="1200" dirty="0">
                <a:solidFill>
                  <a:schemeClr val="bg2">
                    <a:lumMod val="10000"/>
                  </a:schemeClr>
                </a:solidFill>
                <a:latin typeface="+mn-lt"/>
                <a:ea typeface="+mn-ea"/>
                <a:cs typeface="+mn-cs"/>
              </a:defRPr>
            </a:lvl1pPr>
            <a:lvl2pPr marL="747713" indent="-22701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PBMs were hired to work on behalf of plan sponsors to maximize value in pharmaceutical purchases and lower costs</a:t>
            </a:r>
          </a:p>
          <a:p>
            <a:r>
              <a:rPr lang="en-US" sz="2600" dirty="0"/>
              <a:t>PBMs make money in so many different, opaque ways off the prescription drug transaction, that it has become impossible to fully trust their incentives</a:t>
            </a:r>
          </a:p>
          <a:p>
            <a:r>
              <a:rPr lang="en-US" sz="2600" dirty="0"/>
              <a:t>Vertical integration has further distorted those incentives</a:t>
            </a:r>
          </a:p>
          <a:p>
            <a:r>
              <a:rPr lang="en-US" sz="2600" dirty="0"/>
              <a:t>PBMs have successfully lowered net costs for themselves, but the rub has been the lack of full value being passed through to plan sponsors, and further, they have propped up artificially inflated prices, creating more necessity for them to provide relief for those prices</a:t>
            </a:r>
          </a:p>
          <a:p>
            <a:r>
              <a:rPr lang="en-US" sz="2600" b="1" dirty="0"/>
              <a:t>PBM price manipulation through spread pricing, effective rate contracting, prescription underpricing and overpricing, patient steering, and more puts pharmacy access at risk, compromises actuarial soundness of capitation rates, and undermines medical loss ratio calculations</a:t>
            </a:r>
          </a:p>
        </p:txBody>
      </p:sp>
      <p:sp>
        <p:nvSpPr>
          <p:cNvPr id="3" name="object 3">
            <a:extLst>
              <a:ext uri="{FF2B5EF4-FFF2-40B4-BE49-F238E27FC236}">
                <a16:creationId xmlns:a16="http://schemas.microsoft.com/office/drawing/2014/main" id="{F0453A70-5EF7-F5BE-D54A-E7B68271BC23}"/>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5" name="object 3">
            <a:extLst>
              <a:ext uri="{FF2B5EF4-FFF2-40B4-BE49-F238E27FC236}">
                <a16:creationId xmlns:a16="http://schemas.microsoft.com/office/drawing/2014/main" id="{78B046F5-9EB6-2D1B-397C-96077E872216}"/>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2271706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2232C9-56B9-4449-80F7-E8BC8F8865F3}"/>
              </a:ext>
            </a:extLst>
          </p:cNvPr>
          <p:cNvSpPr txBox="1"/>
          <p:nvPr/>
        </p:nvSpPr>
        <p:spPr>
          <a:xfrm>
            <a:off x="4092484" y="4263171"/>
            <a:ext cx="3861645" cy="1015663"/>
          </a:xfrm>
          <a:prstGeom prst="rect">
            <a:avLst/>
          </a:prstGeom>
          <a:noFill/>
        </p:spPr>
        <p:txBody>
          <a:bodyPr wrap="square" rtlCol="0">
            <a:spAutoFit/>
          </a:bodyPr>
          <a:lstStyle/>
          <a:p>
            <a:pPr algn="ctr"/>
            <a:r>
              <a:rPr lang="en-US" sz="2000" dirty="0">
                <a:latin typeface="+mj-lt"/>
                <a:hlinkClick r:id="rId2"/>
              </a:rPr>
              <a:t>antonio@3axisadvisors.com</a:t>
            </a:r>
            <a:endParaRPr lang="en-US" sz="2000" dirty="0">
              <a:latin typeface="+mj-lt"/>
            </a:endParaRPr>
          </a:p>
          <a:p>
            <a:pPr algn="ctr"/>
            <a:endParaRPr lang="en-US" sz="2000" dirty="0">
              <a:latin typeface="+mj-lt"/>
            </a:endParaRPr>
          </a:p>
          <a:p>
            <a:pPr algn="ctr"/>
            <a:r>
              <a:rPr lang="en-US" sz="2000" b="1" dirty="0">
                <a:solidFill>
                  <a:srgbClr val="00B0F0"/>
                </a:solidFill>
                <a:latin typeface="+mj-lt"/>
              </a:rPr>
              <a:t>       Twitter: </a:t>
            </a:r>
            <a:r>
              <a:rPr lang="en-US" sz="2000" b="1" dirty="0">
                <a:solidFill>
                  <a:srgbClr val="00B0F0"/>
                </a:solidFill>
                <a:latin typeface="+mj-lt"/>
                <a:hlinkClick r:id="rId3"/>
              </a:rPr>
              <a:t>@A_Ciaccia</a:t>
            </a:r>
            <a:endParaRPr lang="en-US" sz="2000" b="1" dirty="0">
              <a:solidFill>
                <a:srgbClr val="00B0F0"/>
              </a:solidFill>
              <a:latin typeface="+mj-lt"/>
            </a:endParaRPr>
          </a:p>
        </p:txBody>
      </p:sp>
      <p:pic>
        <p:nvPicPr>
          <p:cNvPr id="7" name="Picture 6" descr="A close up of a sign&#10;&#10;Description automatically generated">
            <a:extLst>
              <a:ext uri="{FF2B5EF4-FFF2-40B4-BE49-F238E27FC236}">
                <a16:creationId xmlns:a16="http://schemas.microsoft.com/office/drawing/2014/main" id="{77E86B8B-CFB2-4C83-8D6E-07352069985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25023" y="2580090"/>
            <a:ext cx="4523329" cy="923330"/>
          </a:xfrm>
          <a:prstGeom prst="rect">
            <a:avLst/>
          </a:prstGeom>
        </p:spPr>
      </p:pic>
      <p:grpSp>
        <p:nvGrpSpPr>
          <p:cNvPr id="9" name="Group 8">
            <a:extLst>
              <a:ext uri="{FF2B5EF4-FFF2-40B4-BE49-F238E27FC236}">
                <a16:creationId xmlns:a16="http://schemas.microsoft.com/office/drawing/2014/main" id="{8BDC258E-CE98-BE48-9419-E77A1B338725}"/>
              </a:ext>
            </a:extLst>
          </p:cNvPr>
          <p:cNvGrpSpPr/>
          <p:nvPr/>
        </p:nvGrpSpPr>
        <p:grpSpPr>
          <a:xfrm>
            <a:off x="3287146" y="1466624"/>
            <a:ext cx="5308223" cy="719328"/>
            <a:chOff x="2866618" y="5619545"/>
            <a:chExt cx="4325690" cy="586183"/>
          </a:xfrm>
        </p:grpSpPr>
        <p:sp>
          <p:nvSpPr>
            <p:cNvPr id="10" name="object 32">
              <a:extLst>
                <a:ext uri="{FF2B5EF4-FFF2-40B4-BE49-F238E27FC236}">
                  <a16:creationId xmlns:a16="http://schemas.microsoft.com/office/drawing/2014/main" id="{06D9799E-9DD8-CE4D-9B42-1AAF30A48739}"/>
                </a:ext>
              </a:extLst>
            </p:cNvPr>
            <p:cNvSpPr/>
            <p:nvPr/>
          </p:nvSpPr>
          <p:spPr>
            <a:xfrm>
              <a:off x="2866618" y="5699607"/>
              <a:ext cx="441325" cy="505459"/>
            </a:xfrm>
            <a:custGeom>
              <a:avLst/>
              <a:gdLst/>
              <a:ahLst/>
              <a:cxnLst/>
              <a:rect l="l" t="t" r="r" b="b"/>
              <a:pathLst>
                <a:path w="441325" h="505460">
                  <a:moveTo>
                    <a:pt x="440778" y="0"/>
                  </a:moveTo>
                  <a:lnTo>
                    <a:pt x="0" y="0"/>
                  </a:lnTo>
                  <a:lnTo>
                    <a:pt x="0" y="95250"/>
                  </a:lnTo>
                  <a:lnTo>
                    <a:pt x="161886" y="95250"/>
                  </a:lnTo>
                  <a:lnTo>
                    <a:pt x="161886" y="505460"/>
                  </a:lnTo>
                  <a:lnTo>
                    <a:pt x="279006" y="505460"/>
                  </a:lnTo>
                  <a:lnTo>
                    <a:pt x="279006" y="95250"/>
                  </a:lnTo>
                  <a:lnTo>
                    <a:pt x="440778" y="95250"/>
                  </a:lnTo>
                  <a:lnTo>
                    <a:pt x="440778" y="0"/>
                  </a:lnTo>
                  <a:close/>
                </a:path>
              </a:pathLst>
            </a:custGeom>
            <a:solidFill>
              <a:srgbClr val="636466"/>
            </a:solidFill>
          </p:spPr>
          <p:txBody>
            <a:bodyPr wrap="square" lIns="0" tIns="0" rIns="0" bIns="0" rtlCol="0"/>
            <a:lstStyle/>
            <a:p>
              <a:endParaRPr/>
            </a:p>
          </p:txBody>
        </p:sp>
        <p:sp>
          <p:nvSpPr>
            <p:cNvPr id="11" name="object 33">
              <a:extLst>
                <a:ext uri="{FF2B5EF4-FFF2-40B4-BE49-F238E27FC236}">
                  <a16:creationId xmlns:a16="http://schemas.microsoft.com/office/drawing/2014/main" id="{F51CD011-9721-6A4F-B73B-0F4C9DBFB71A}"/>
                </a:ext>
              </a:extLst>
            </p:cNvPr>
            <p:cNvSpPr/>
            <p:nvPr/>
          </p:nvSpPr>
          <p:spPr>
            <a:xfrm>
              <a:off x="3389820" y="5699455"/>
              <a:ext cx="464184" cy="505459"/>
            </a:xfrm>
            <a:custGeom>
              <a:avLst/>
              <a:gdLst/>
              <a:ahLst/>
              <a:cxnLst/>
              <a:rect l="l" t="t" r="r" b="b"/>
              <a:pathLst>
                <a:path w="464185" h="505460">
                  <a:moveTo>
                    <a:pt x="463943" y="0"/>
                  </a:moveTo>
                  <a:lnTo>
                    <a:pt x="346925" y="0"/>
                  </a:lnTo>
                  <a:lnTo>
                    <a:pt x="346925" y="199390"/>
                  </a:lnTo>
                  <a:lnTo>
                    <a:pt x="117106" y="199390"/>
                  </a:lnTo>
                  <a:lnTo>
                    <a:pt x="117106" y="0"/>
                  </a:lnTo>
                  <a:lnTo>
                    <a:pt x="0" y="0"/>
                  </a:lnTo>
                  <a:lnTo>
                    <a:pt x="0" y="199390"/>
                  </a:lnTo>
                  <a:lnTo>
                    <a:pt x="0" y="298450"/>
                  </a:lnTo>
                  <a:lnTo>
                    <a:pt x="0" y="505460"/>
                  </a:lnTo>
                  <a:lnTo>
                    <a:pt x="117106" y="505460"/>
                  </a:lnTo>
                  <a:lnTo>
                    <a:pt x="117106" y="298450"/>
                  </a:lnTo>
                  <a:lnTo>
                    <a:pt x="346925" y="298450"/>
                  </a:lnTo>
                  <a:lnTo>
                    <a:pt x="346925" y="505460"/>
                  </a:lnTo>
                  <a:lnTo>
                    <a:pt x="463943" y="505460"/>
                  </a:lnTo>
                  <a:lnTo>
                    <a:pt x="463943" y="298450"/>
                  </a:lnTo>
                  <a:lnTo>
                    <a:pt x="463943" y="199390"/>
                  </a:lnTo>
                  <a:lnTo>
                    <a:pt x="463943" y="0"/>
                  </a:lnTo>
                  <a:close/>
                </a:path>
              </a:pathLst>
            </a:custGeom>
            <a:solidFill>
              <a:srgbClr val="636466"/>
            </a:solidFill>
          </p:spPr>
          <p:txBody>
            <a:bodyPr wrap="square" lIns="0" tIns="0" rIns="0" bIns="0" rtlCol="0"/>
            <a:lstStyle/>
            <a:p>
              <a:endParaRPr/>
            </a:p>
          </p:txBody>
        </p:sp>
        <p:sp>
          <p:nvSpPr>
            <p:cNvPr id="12" name="object 34">
              <a:extLst>
                <a:ext uri="{FF2B5EF4-FFF2-40B4-BE49-F238E27FC236}">
                  <a16:creationId xmlns:a16="http://schemas.microsoft.com/office/drawing/2014/main" id="{8B2B1B84-1111-CC4A-95A8-6EF8180FCCD0}"/>
                </a:ext>
              </a:extLst>
            </p:cNvPr>
            <p:cNvSpPr/>
            <p:nvPr/>
          </p:nvSpPr>
          <p:spPr>
            <a:xfrm>
              <a:off x="4970234" y="5699874"/>
              <a:ext cx="391795" cy="505459"/>
            </a:xfrm>
            <a:custGeom>
              <a:avLst/>
              <a:gdLst/>
              <a:ahLst/>
              <a:cxnLst/>
              <a:rect l="l" t="t" r="r" b="b"/>
              <a:pathLst>
                <a:path w="391795" h="505460">
                  <a:moveTo>
                    <a:pt x="391591" y="0"/>
                  </a:moveTo>
                  <a:lnTo>
                    <a:pt x="9385" y="0"/>
                  </a:lnTo>
                  <a:lnTo>
                    <a:pt x="9385" y="93980"/>
                  </a:lnTo>
                  <a:lnTo>
                    <a:pt x="275310" y="93980"/>
                  </a:lnTo>
                  <a:lnTo>
                    <a:pt x="275310" y="203200"/>
                  </a:lnTo>
                  <a:lnTo>
                    <a:pt x="40449" y="203200"/>
                  </a:lnTo>
                  <a:lnTo>
                    <a:pt x="40449" y="294640"/>
                  </a:lnTo>
                  <a:lnTo>
                    <a:pt x="275310" y="294640"/>
                  </a:lnTo>
                  <a:lnTo>
                    <a:pt x="275310" y="411480"/>
                  </a:lnTo>
                  <a:lnTo>
                    <a:pt x="0" y="411480"/>
                  </a:lnTo>
                  <a:lnTo>
                    <a:pt x="0" y="505460"/>
                  </a:lnTo>
                  <a:lnTo>
                    <a:pt x="391591" y="505460"/>
                  </a:lnTo>
                  <a:lnTo>
                    <a:pt x="391591" y="411480"/>
                  </a:lnTo>
                  <a:lnTo>
                    <a:pt x="391591" y="294640"/>
                  </a:lnTo>
                  <a:lnTo>
                    <a:pt x="391591" y="203200"/>
                  </a:lnTo>
                  <a:lnTo>
                    <a:pt x="391591" y="93980"/>
                  </a:lnTo>
                  <a:lnTo>
                    <a:pt x="391591" y="0"/>
                  </a:lnTo>
                  <a:close/>
                </a:path>
              </a:pathLst>
            </a:custGeom>
            <a:solidFill>
              <a:srgbClr val="636466"/>
            </a:solidFill>
          </p:spPr>
          <p:txBody>
            <a:bodyPr wrap="square" lIns="0" tIns="0" rIns="0" bIns="0" rtlCol="0"/>
            <a:lstStyle/>
            <a:p>
              <a:endParaRPr/>
            </a:p>
          </p:txBody>
        </p:sp>
        <p:sp>
          <p:nvSpPr>
            <p:cNvPr id="13" name="object 35">
              <a:extLst>
                <a:ext uri="{FF2B5EF4-FFF2-40B4-BE49-F238E27FC236}">
                  <a16:creationId xmlns:a16="http://schemas.microsoft.com/office/drawing/2014/main" id="{AB33CD37-AE09-8E48-A483-57D144EA3966}"/>
                </a:ext>
              </a:extLst>
            </p:cNvPr>
            <p:cNvSpPr/>
            <p:nvPr/>
          </p:nvSpPr>
          <p:spPr>
            <a:xfrm>
              <a:off x="4485690" y="5699874"/>
              <a:ext cx="391795" cy="505459"/>
            </a:xfrm>
            <a:custGeom>
              <a:avLst/>
              <a:gdLst/>
              <a:ahLst/>
              <a:cxnLst/>
              <a:rect l="l" t="t" r="r" b="b"/>
              <a:pathLst>
                <a:path w="391795" h="505460">
                  <a:moveTo>
                    <a:pt x="391693" y="0"/>
                  </a:moveTo>
                  <a:lnTo>
                    <a:pt x="9385" y="0"/>
                  </a:lnTo>
                  <a:lnTo>
                    <a:pt x="9385" y="93980"/>
                  </a:lnTo>
                  <a:lnTo>
                    <a:pt x="275310" y="93980"/>
                  </a:lnTo>
                  <a:lnTo>
                    <a:pt x="275310" y="203200"/>
                  </a:lnTo>
                  <a:lnTo>
                    <a:pt x="40449" y="203200"/>
                  </a:lnTo>
                  <a:lnTo>
                    <a:pt x="40449" y="294640"/>
                  </a:lnTo>
                  <a:lnTo>
                    <a:pt x="275310" y="294640"/>
                  </a:lnTo>
                  <a:lnTo>
                    <a:pt x="275310" y="411480"/>
                  </a:lnTo>
                  <a:lnTo>
                    <a:pt x="0" y="411480"/>
                  </a:lnTo>
                  <a:lnTo>
                    <a:pt x="0" y="505460"/>
                  </a:lnTo>
                  <a:lnTo>
                    <a:pt x="391693" y="505460"/>
                  </a:lnTo>
                  <a:lnTo>
                    <a:pt x="391693" y="411480"/>
                  </a:lnTo>
                  <a:lnTo>
                    <a:pt x="391693" y="294640"/>
                  </a:lnTo>
                  <a:lnTo>
                    <a:pt x="391693" y="203200"/>
                  </a:lnTo>
                  <a:lnTo>
                    <a:pt x="391693" y="93980"/>
                  </a:lnTo>
                  <a:lnTo>
                    <a:pt x="391693" y="0"/>
                  </a:lnTo>
                  <a:close/>
                </a:path>
              </a:pathLst>
            </a:custGeom>
            <a:solidFill>
              <a:srgbClr val="636466"/>
            </a:solidFill>
          </p:spPr>
          <p:txBody>
            <a:bodyPr wrap="square" lIns="0" tIns="0" rIns="0" bIns="0" rtlCol="0"/>
            <a:lstStyle/>
            <a:p>
              <a:endParaRPr/>
            </a:p>
          </p:txBody>
        </p:sp>
        <p:sp>
          <p:nvSpPr>
            <p:cNvPr id="14" name="object 36">
              <a:extLst>
                <a:ext uri="{FF2B5EF4-FFF2-40B4-BE49-F238E27FC236}">
                  <a16:creationId xmlns:a16="http://schemas.microsoft.com/office/drawing/2014/main" id="{51832F58-89C8-B14A-96E1-AF6EB53A1447}"/>
                </a:ext>
              </a:extLst>
            </p:cNvPr>
            <p:cNvSpPr/>
            <p:nvPr/>
          </p:nvSpPr>
          <p:spPr>
            <a:xfrm>
              <a:off x="3966895" y="5699455"/>
              <a:ext cx="438784" cy="506095"/>
            </a:xfrm>
            <a:custGeom>
              <a:avLst/>
              <a:gdLst/>
              <a:ahLst/>
              <a:cxnLst/>
              <a:rect l="l" t="t" r="r" b="b"/>
              <a:pathLst>
                <a:path w="438785" h="506095">
                  <a:moveTo>
                    <a:pt x="438670" y="183553"/>
                  </a:moveTo>
                  <a:lnTo>
                    <a:pt x="436994" y="156324"/>
                  </a:lnTo>
                  <a:lnTo>
                    <a:pt x="431965" y="130987"/>
                  </a:lnTo>
                  <a:lnTo>
                    <a:pt x="423608" y="107543"/>
                  </a:lnTo>
                  <a:lnTo>
                    <a:pt x="417017" y="95402"/>
                  </a:lnTo>
                  <a:lnTo>
                    <a:pt x="411924" y="86004"/>
                  </a:lnTo>
                  <a:lnTo>
                    <a:pt x="379488" y="49504"/>
                  </a:lnTo>
                  <a:lnTo>
                    <a:pt x="335673" y="22415"/>
                  </a:lnTo>
                  <a:lnTo>
                    <a:pt x="320179" y="16548"/>
                  </a:lnTo>
                  <a:lnTo>
                    <a:pt x="320179" y="183553"/>
                  </a:lnTo>
                  <a:lnTo>
                    <a:pt x="318465" y="203314"/>
                  </a:lnTo>
                  <a:lnTo>
                    <a:pt x="292696" y="248221"/>
                  </a:lnTo>
                  <a:lnTo>
                    <a:pt x="237236" y="269582"/>
                  </a:lnTo>
                  <a:lnTo>
                    <a:pt x="212445" y="271005"/>
                  </a:lnTo>
                  <a:lnTo>
                    <a:pt x="117132" y="271005"/>
                  </a:lnTo>
                  <a:lnTo>
                    <a:pt x="117132" y="95402"/>
                  </a:lnTo>
                  <a:lnTo>
                    <a:pt x="212445" y="95402"/>
                  </a:lnTo>
                  <a:lnTo>
                    <a:pt x="258876" y="101092"/>
                  </a:lnTo>
                  <a:lnTo>
                    <a:pt x="304723" y="130784"/>
                  </a:lnTo>
                  <a:lnTo>
                    <a:pt x="320179" y="183553"/>
                  </a:lnTo>
                  <a:lnTo>
                    <a:pt x="320179" y="16548"/>
                  </a:lnTo>
                  <a:lnTo>
                    <a:pt x="309816" y="12611"/>
                  </a:lnTo>
                  <a:lnTo>
                    <a:pt x="281749" y="5600"/>
                  </a:lnTo>
                  <a:lnTo>
                    <a:pt x="251460" y="1397"/>
                  </a:lnTo>
                  <a:lnTo>
                    <a:pt x="218973" y="0"/>
                  </a:lnTo>
                  <a:lnTo>
                    <a:pt x="0" y="0"/>
                  </a:lnTo>
                  <a:lnTo>
                    <a:pt x="0" y="505828"/>
                  </a:lnTo>
                  <a:lnTo>
                    <a:pt x="117132" y="505828"/>
                  </a:lnTo>
                  <a:lnTo>
                    <a:pt x="117132" y="366369"/>
                  </a:lnTo>
                  <a:lnTo>
                    <a:pt x="218973" y="366369"/>
                  </a:lnTo>
                  <a:lnTo>
                    <a:pt x="238531" y="365544"/>
                  </a:lnTo>
                  <a:lnTo>
                    <a:pt x="319239" y="505828"/>
                  </a:lnTo>
                  <a:lnTo>
                    <a:pt x="438670" y="505828"/>
                  </a:lnTo>
                  <a:lnTo>
                    <a:pt x="344462" y="343242"/>
                  </a:lnTo>
                  <a:lnTo>
                    <a:pt x="332346" y="345579"/>
                  </a:lnTo>
                  <a:lnTo>
                    <a:pt x="335673" y="344335"/>
                  </a:lnTo>
                  <a:lnTo>
                    <a:pt x="379488" y="317411"/>
                  </a:lnTo>
                  <a:lnTo>
                    <a:pt x="411924" y="280746"/>
                  </a:lnTo>
                  <a:lnTo>
                    <a:pt x="431965" y="235648"/>
                  </a:lnTo>
                  <a:lnTo>
                    <a:pt x="436994" y="210489"/>
                  </a:lnTo>
                  <a:lnTo>
                    <a:pt x="438670" y="183553"/>
                  </a:lnTo>
                  <a:close/>
                </a:path>
              </a:pathLst>
            </a:custGeom>
            <a:solidFill>
              <a:srgbClr val="636466"/>
            </a:solidFill>
          </p:spPr>
          <p:txBody>
            <a:bodyPr wrap="square" lIns="0" tIns="0" rIns="0" bIns="0" rtlCol="0"/>
            <a:lstStyle/>
            <a:p>
              <a:endParaRPr/>
            </a:p>
          </p:txBody>
        </p:sp>
        <p:grpSp>
          <p:nvGrpSpPr>
            <p:cNvPr id="15" name="object 37">
              <a:extLst>
                <a:ext uri="{FF2B5EF4-FFF2-40B4-BE49-F238E27FC236}">
                  <a16:creationId xmlns:a16="http://schemas.microsoft.com/office/drawing/2014/main" id="{CBDC105A-52A9-924A-A289-1061C6CA39F7}"/>
                </a:ext>
              </a:extLst>
            </p:cNvPr>
            <p:cNvGrpSpPr/>
            <p:nvPr/>
          </p:nvGrpSpPr>
          <p:grpSpPr>
            <a:xfrm>
              <a:off x="5550403" y="5619545"/>
              <a:ext cx="1009015" cy="586105"/>
              <a:chOff x="5550403" y="5619545"/>
              <a:chExt cx="1009015" cy="586105"/>
            </a:xfrm>
          </p:grpSpPr>
          <p:sp>
            <p:nvSpPr>
              <p:cNvPr id="18" name="object 38">
                <a:extLst>
                  <a:ext uri="{FF2B5EF4-FFF2-40B4-BE49-F238E27FC236}">
                    <a16:creationId xmlns:a16="http://schemas.microsoft.com/office/drawing/2014/main" id="{BB8FDECC-DEEB-F340-9AE0-99E661342A12}"/>
                  </a:ext>
                </a:extLst>
              </p:cNvPr>
              <p:cNvSpPr/>
              <p:nvPr/>
            </p:nvSpPr>
            <p:spPr>
              <a:xfrm>
                <a:off x="6117579" y="5699593"/>
                <a:ext cx="441959" cy="506095"/>
              </a:xfrm>
              <a:custGeom>
                <a:avLst/>
                <a:gdLst/>
                <a:ahLst/>
                <a:cxnLst/>
                <a:rect l="l" t="t" r="r" b="b"/>
                <a:pathLst>
                  <a:path w="441959" h="506095">
                    <a:moveTo>
                      <a:pt x="441731" y="0"/>
                    </a:moveTo>
                    <a:lnTo>
                      <a:pt x="313562" y="0"/>
                    </a:lnTo>
                    <a:lnTo>
                      <a:pt x="0" y="505713"/>
                    </a:lnTo>
                    <a:lnTo>
                      <a:pt x="134429" y="505713"/>
                    </a:lnTo>
                    <a:lnTo>
                      <a:pt x="441731" y="0"/>
                    </a:lnTo>
                    <a:close/>
                  </a:path>
                </a:pathLst>
              </a:custGeom>
              <a:solidFill>
                <a:srgbClr val="636466"/>
              </a:solidFill>
            </p:spPr>
            <p:txBody>
              <a:bodyPr wrap="square" lIns="0" tIns="0" rIns="0" bIns="0" rtlCol="0"/>
              <a:lstStyle/>
              <a:p>
                <a:endParaRPr/>
              </a:p>
            </p:txBody>
          </p:sp>
          <p:sp>
            <p:nvSpPr>
              <p:cNvPr id="19" name="object 39">
                <a:extLst>
                  <a:ext uri="{FF2B5EF4-FFF2-40B4-BE49-F238E27FC236}">
                    <a16:creationId xmlns:a16="http://schemas.microsoft.com/office/drawing/2014/main" id="{273CA9E0-BD77-344D-A5F1-523FBABC4B7F}"/>
                  </a:ext>
                </a:extLst>
              </p:cNvPr>
              <p:cNvSpPr/>
              <p:nvPr/>
            </p:nvSpPr>
            <p:spPr>
              <a:xfrm>
                <a:off x="5550403" y="5619545"/>
                <a:ext cx="567690" cy="586105"/>
              </a:xfrm>
              <a:custGeom>
                <a:avLst/>
                <a:gdLst/>
                <a:ahLst/>
                <a:cxnLst/>
                <a:rect l="l" t="t" r="r" b="b"/>
                <a:pathLst>
                  <a:path w="567689" h="586104">
                    <a:moveTo>
                      <a:pt x="283590" y="0"/>
                    </a:moveTo>
                    <a:lnTo>
                      <a:pt x="0" y="585546"/>
                    </a:lnTo>
                    <a:lnTo>
                      <a:pt x="567181" y="585546"/>
                    </a:lnTo>
                    <a:lnTo>
                      <a:pt x="510877" y="469290"/>
                    </a:lnTo>
                    <a:lnTo>
                      <a:pt x="185470" y="469290"/>
                    </a:lnTo>
                    <a:lnTo>
                      <a:pt x="283590" y="266712"/>
                    </a:lnTo>
                    <a:lnTo>
                      <a:pt x="412764" y="266712"/>
                    </a:lnTo>
                    <a:lnTo>
                      <a:pt x="283590" y="0"/>
                    </a:lnTo>
                    <a:close/>
                  </a:path>
                  <a:path w="567689" h="586104">
                    <a:moveTo>
                      <a:pt x="412764" y="266712"/>
                    </a:moveTo>
                    <a:lnTo>
                      <a:pt x="283590" y="266712"/>
                    </a:lnTo>
                    <a:lnTo>
                      <a:pt x="381711" y="469290"/>
                    </a:lnTo>
                    <a:lnTo>
                      <a:pt x="510877" y="469290"/>
                    </a:lnTo>
                    <a:lnTo>
                      <a:pt x="412764" y="266712"/>
                    </a:lnTo>
                    <a:close/>
                  </a:path>
                </a:pathLst>
              </a:custGeom>
              <a:solidFill>
                <a:srgbClr val="009C66"/>
              </a:solidFill>
            </p:spPr>
            <p:txBody>
              <a:bodyPr wrap="square" lIns="0" tIns="0" rIns="0" bIns="0" rtlCol="0"/>
              <a:lstStyle/>
              <a:p>
                <a:endParaRPr/>
              </a:p>
            </p:txBody>
          </p:sp>
          <p:sp>
            <p:nvSpPr>
              <p:cNvPr id="20" name="object 40">
                <a:extLst>
                  <a:ext uri="{FF2B5EF4-FFF2-40B4-BE49-F238E27FC236}">
                    <a16:creationId xmlns:a16="http://schemas.microsoft.com/office/drawing/2014/main" id="{94604F5F-A3DF-A74B-A25A-D94956B76A2E}"/>
                  </a:ext>
                </a:extLst>
              </p:cNvPr>
              <p:cNvSpPr/>
              <p:nvPr/>
            </p:nvSpPr>
            <p:spPr>
              <a:xfrm>
                <a:off x="6117586" y="5699589"/>
                <a:ext cx="441959" cy="506095"/>
              </a:xfrm>
              <a:custGeom>
                <a:avLst/>
                <a:gdLst/>
                <a:ahLst/>
                <a:cxnLst/>
                <a:rect l="l" t="t" r="r" b="b"/>
                <a:pathLst>
                  <a:path w="441959" h="506095">
                    <a:moveTo>
                      <a:pt x="128155" y="0"/>
                    </a:moveTo>
                    <a:lnTo>
                      <a:pt x="0" y="0"/>
                    </a:lnTo>
                    <a:lnTo>
                      <a:pt x="307301" y="505713"/>
                    </a:lnTo>
                    <a:lnTo>
                      <a:pt x="441731" y="505713"/>
                    </a:lnTo>
                    <a:lnTo>
                      <a:pt x="128155" y="0"/>
                    </a:lnTo>
                    <a:close/>
                  </a:path>
                </a:pathLst>
              </a:custGeom>
              <a:solidFill>
                <a:srgbClr val="636466"/>
              </a:solidFill>
            </p:spPr>
            <p:txBody>
              <a:bodyPr wrap="square" lIns="0" tIns="0" rIns="0" bIns="0" rtlCol="0"/>
              <a:lstStyle/>
              <a:p>
                <a:endParaRPr/>
              </a:p>
            </p:txBody>
          </p:sp>
        </p:grpSp>
        <p:sp>
          <p:nvSpPr>
            <p:cNvPr id="16" name="object 41">
              <a:extLst>
                <a:ext uri="{FF2B5EF4-FFF2-40B4-BE49-F238E27FC236}">
                  <a16:creationId xmlns:a16="http://schemas.microsoft.com/office/drawing/2014/main" id="{749EA49A-5733-8242-A081-9DA95E81C28E}"/>
                </a:ext>
              </a:extLst>
            </p:cNvPr>
            <p:cNvSpPr/>
            <p:nvPr/>
          </p:nvSpPr>
          <p:spPr>
            <a:xfrm>
              <a:off x="6611022" y="5699633"/>
              <a:ext cx="117475" cy="506095"/>
            </a:xfrm>
            <a:custGeom>
              <a:avLst/>
              <a:gdLst/>
              <a:ahLst/>
              <a:cxnLst/>
              <a:rect l="l" t="t" r="r" b="b"/>
              <a:pathLst>
                <a:path w="117475" h="506095">
                  <a:moveTo>
                    <a:pt x="116954" y="0"/>
                  </a:moveTo>
                  <a:lnTo>
                    <a:pt x="0" y="0"/>
                  </a:lnTo>
                  <a:lnTo>
                    <a:pt x="0" y="505675"/>
                  </a:lnTo>
                  <a:lnTo>
                    <a:pt x="116954" y="505675"/>
                  </a:lnTo>
                  <a:lnTo>
                    <a:pt x="116954" y="0"/>
                  </a:lnTo>
                  <a:close/>
                </a:path>
              </a:pathLst>
            </a:custGeom>
            <a:solidFill>
              <a:srgbClr val="636466"/>
            </a:solidFill>
          </p:spPr>
          <p:txBody>
            <a:bodyPr wrap="square" lIns="0" tIns="0" rIns="0" bIns="0" rtlCol="0"/>
            <a:lstStyle/>
            <a:p>
              <a:endParaRPr/>
            </a:p>
          </p:txBody>
        </p:sp>
        <p:sp>
          <p:nvSpPr>
            <p:cNvPr id="17" name="object 42">
              <a:extLst>
                <a:ext uri="{FF2B5EF4-FFF2-40B4-BE49-F238E27FC236}">
                  <a16:creationId xmlns:a16="http://schemas.microsoft.com/office/drawing/2014/main" id="{7AE16E35-03B5-4B4D-B3BD-FD70C3972E0E}"/>
                </a:ext>
              </a:extLst>
            </p:cNvPr>
            <p:cNvSpPr/>
            <p:nvPr/>
          </p:nvSpPr>
          <p:spPr>
            <a:xfrm>
              <a:off x="6789718" y="5699631"/>
              <a:ext cx="402590" cy="506095"/>
            </a:xfrm>
            <a:custGeom>
              <a:avLst/>
              <a:gdLst/>
              <a:ahLst/>
              <a:cxnLst/>
              <a:rect l="l" t="t" r="r" b="b"/>
              <a:pathLst>
                <a:path w="402590" h="506095">
                  <a:moveTo>
                    <a:pt x="208787" y="0"/>
                  </a:moveTo>
                  <a:lnTo>
                    <a:pt x="146084" y="5048"/>
                  </a:lnTo>
                  <a:lnTo>
                    <a:pt x="93764" y="20231"/>
                  </a:lnTo>
                  <a:lnTo>
                    <a:pt x="52654" y="44067"/>
                  </a:lnTo>
                  <a:lnTo>
                    <a:pt x="23393" y="75057"/>
                  </a:lnTo>
                  <a:lnTo>
                    <a:pt x="5857" y="111659"/>
                  </a:lnTo>
                  <a:lnTo>
                    <a:pt x="0" y="152234"/>
                  </a:lnTo>
                  <a:lnTo>
                    <a:pt x="1619" y="175460"/>
                  </a:lnTo>
                  <a:lnTo>
                    <a:pt x="14573" y="214585"/>
                  </a:lnTo>
                  <a:lnTo>
                    <a:pt x="39454" y="244148"/>
                  </a:lnTo>
                  <a:lnTo>
                    <a:pt x="87731" y="273088"/>
                  </a:lnTo>
                  <a:lnTo>
                    <a:pt x="129008" y="286367"/>
                  </a:lnTo>
                  <a:lnTo>
                    <a:pt x="197957" y="303727"/>
                  </a:lnTo>
                  <a:lnTo>
                    <a:pt x="213499" y="307655"/>
                  </a:lnTo>
                  <a:lnTo>
                    <a:pt x="258557" y="323116"/>
                  </a:lnTo>
                  <a:lnTo>
                    <a:pt x="287233" y="354127"/>
                  </a:lnTo>
                  <a:lnTo>
                    <a:pt x="288099" y="362483"/>
                  </a:lnTo>
                  <a:lnTo>
                    <a:pt x="286633" y="373776"/>
                  </a:lnTo>
                  <a:lnTo>
                    <a:pt x="251433" y="406828"/>
                  </a:lnTo>
                  <a:lnTo>
                    <a:pt x="192608" y="414870"/>
                  </a:lnTo>
                  <a:lnTo>
                    <a:pt x="170626" y="413997"/>
                  </a:lnTo>
                  <a:lnTo>
                    <a:pt x="126699" y="407010"/>
                  </a:lnTo>
                  <a:lnTo>
                    <a:pt x="83595" y="393350"/>
                  </a:lnTo>
                  <a:lnTo>
                    <a:pt x="45760" y="374838"/>
                  </a:lnTo>
                  <a:lnTo>
                    <a:pt x="29095" y="363880"/>
                  </a:lnTo>
                  <a:lnTo>
                    <a:pt x="139" y="456184"/>
                  </a:lnTo>
                  <a:lnTo>
                    <a:pt x="35245" y="474795"/>
                  </a:lnTo>
                  <a:lnTo>
                    <a:pt x="78295" y="489978"/>
                  </a:lnTo>
                  <a:lnTo>
                    <a:pt x="134053" y="501746"/>
                  </a:lnTo>
                  <a:lnTo>
                    <a:pt x="191858" y="505675"/>
                  </a:lnTo>
                  <a:lnTo>
                    <a:pt x="224534" y="504414"/>
                  </a:lnTo>
                  <a:lnTo>
                    <a:pt x="282223" y="494295"/>
                  </a:lnTo>
                  <a:lnTo>
                    <a:pt x="329404" y="474405"/>
                  </a:lnTo>
                  <a:lnTo>
                    <a:pt x="364980" y="446982"/>
                  </a:lnTo>
                  <a:lnTo>
                    <a:pt x="388721" y="412839"/>
                  </a:lnTo>
                  <a:lnTo>
                    <a:pt x="400572" y="374609"/>
                  </a:lnTo>
                  <a:lnTo>
                    <a:pt x="402056" y="354101"/>
                  </a:lnTo>
                  <a:lnTo>
                    <a:pt x="400445" y="330926"/>
                  </a:lnTo>
                  <a:lnTo>
                    <a:pt x="387531" y="292154"/>
                  </a:lnTo>
                  <a:lnTo>
                    <a:pt x="362664" y="263234"/>
                  </a:lnTo>
                  <a:lnTo>
                    <a:pt x="314325" y="234645"/>
                  </a:lnTo>
                  <a:lnTo>
                    <a:pt x="273046" y="221397"/>
                  </a:lnTo>
                  <a:lnTo>
                    <a:pt x="221538" y="208102"/>
                  </a:lnTo>
                  <a:lnTo>
                    <a:pt x="196055" y="202162"/>
                  </a:lnTo>
                  <a:lnTo>
                    <a:pt x="174061" y="196172"/>
                  </a:lnTo>
                  <a:lnTo>
                    <a:pt x="128910" y="177099"/>
                  </a:lnTo>
                  <a:lnTo>
                    <a:pt x="113957" y="146659"/>
                  </a:lnTo>
                  <a:lnTo>
                    <a:pt x="115392" y="134698"/>
                  </a:lnTo>
                  <a:lnTo>
                    <a:pt x="150075" y="99423"/>
                  </a:lnTo>
                  <a:lnTo>
                    <a:pt x="208203" y="90792"/>
                  </a:lnTo>
                  <a:lnTo>
                    <a:pt x="245190" y="93857"/>
                  </a:lnTo>
                  <a:lnTo>
                    <a:pt x="290691" y="102233"/>
                  </a:lnTo>
                  <a:lnTo>
                    <a:pt x="336957" y="114693"/>
                  </a:lnTo>
                  <a:lnTo>
                    <a:pt x="376237" y="130009"/>
                  </a:lnTo>
                  <a:lnTo>
                    <a:pt x="395262" y="42138"/>
                  </a:lnTo>
                  <a:lnTo>
                    <a:pt x="347214" y="24476"/>
                  </a:lnTo>
                  <a:lnTo>
                    <a:pt x="301510" y="11137"/>
                  </a:lnTo>
                  <a:lnTo>
                    <a:pt x="255677" y="2778"/>
                  </a:lnTo>
                  <a:lnTo>
                    <a:pt x="232375" y="693"/>
                  </a:lnTo>
                  <a:lnTo>
                    <a:pt x="208787" y="0"/>
                  </a:lnTo>
                  <a:close/>
                </a:path>
              </a:pathLst>
            </a:custGeom>
            <a:solidFill>
              <a:srgbClr val="636466"/>
            </a:solidFill>
          </p:spPr>
          <p:txBody>
            <a:bodyPr wrap="square" lIns="0" tIns="0" rIns="0" bIns="0" rtlCol="0"/>
            <a:lstStyle/>
            <a:p>
              <a:endParaRPr/>
            </a:p>
          </p:txBody>
        </p:sp>
      </p:grpSp>
      <p:pic>
        <p:nvPicPr>
          <p:cNvPr id="1026" name="Picture 2" descr="Twitter Logo PNG, Free Transparent Twitter Icon - Free Transparent PNG Logos">
            <a:extLst>
              <a:ext uri="{FF2B5EF4-FFF2-40B4-BE49-F238E27FC236}">
                <a16:creationId xmlns:a16="http://schemas.microsoft.com/office/drawing/2014/main" id="{E98C80D6-E5E7-C246-A2B8-572E70E08BC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298405" y="4728798"/>
            <a:ext cx="610207" cy="610207"/>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36F44E98-6B89-5C68-1471-575B82967B0C}"/>
              </a:ext>
            </a:extLst>
          </p:cNvPr>
          <p:cNvSpPr txBox="1"/>
          <p:nvPr/>
        </p:nvSpPr>
        <p:spPr>
          <a:xfrm>
            <a:off x="807744"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3" name="object 3">
            <a:extLst>
              <a:ext uri="{FF2B5EF4-FFF2-40B4-BE49-F238E27FC236}">
                <a16:creationId xmlns:a16="http://schemas.microsoft.com/office/drawing/2014/main" id="{D1ED39F5-2410-BE37-A733-FDF14EDABEE5}"/>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724415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EA1A-46E5-400A-8B43-3CD221F29DB5}"/>
              </a:ext>
            </a:extLst>
          </p:cNvPr>
          <p:cNvSpPr>
            <a:spLocks noGrp="1"/>
          </p:cNvSpPr>
          <p:nvPr>
            <p:ph type="title"/>
          </p:nvPr>
        </p:nvSpPr>
        <p:spPr>
          <a:xfrm>
            <a:off x="3351434" y="2264783"/>
            <a:ext cx="7212404" cy="2342972"/>
          </a:xfrm>
        </p:spPr>
        <p:txBody>
          <a:bodyPr/>
          <a:lstStyle/>
          <a:p>
            <a:r>
              <a:rPr lang="en-US" sz="6600" dirty="0"/>
              <a:t>Special drugs, special prices</a:t>
            </a:r>
          </a:p>
        </p:txBody>
      </p:sp>
    </p:spTree>
    <p:extLst>
      <p:ext uri="{BB962C8B-B14F-4D97-AF65-F5344CB8AC3E}">
        <p14:creationId xmlns:p14="http://schemas.microsoft.com/office/powerpoint/2010/main" val="1607903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fontScale="90000"/>
          </a:bodyPr>
          <a:lstStyle/>
          <a:p>
            <a:r>
              <a:rPr lang="en-US" sz="4400" dirty="0"/>
              <a:t>What makes specialty drugs so special?</a:t>
            </a:r>
          </a:p>
        </p:txBody>
      </p:sp>
      <p:sp>
        <p:nvSpPr>
          <p:cNvPr id="4" name="TextBox 3">
            <a:extLst>
              <a:ext uri="{FF2B5EF4-FFF2-40B4-BE49-F238E27FC236}">
                <a16:creationId xmlns:a16="http://schemas.microsoft.com/office/drawing/2014/main" id="{AF7677D8-13F3-4BD5-B8CD-4DE8C724241E}"/>
              </a:ext>
            </a:extLst>
          </p:cNvPr>
          <p:cNvSpPr txBox="1"/>
          <p:nvPr/>
        </p:nvSpPr>
        <p:spPr>
          <a:xfrm>
            <a:off x="2145438" y="5947718"/>
            <a:ext cx="7787925" cy="230832"/>
          </a:xfrm>
          <a:prstGeom prst="rect">
            <a:avLst/>
          </a:prstGeom>
          <a:noFill/>
        </p:spPr>
        <p:txBody>
          <a:bodyPr wrap="square" rtlCol="0">
            <a:spAutoFit/>
          </a:bodyPr>
          <a:lstStyle/>
          <a:p>
            <a:r>
              <a:rPr lang="en-US" sz="900" dirty="0"/>
              <a:t>Reference: </a:t>
            </a:r>
            <a:r>
              <a:rPr lang="en-US" sz="900" dirty="0">
                <a:hlinkClick r:id="rId2"/>
              </a:rPr>
              <a:t>https://www.46brooklyn.com/research/2023/5/10/how-pbms-distort-and-undermine-specialty-drug-pricing-guarantees-blac</a:t>
            </a:r>
            <a:r>
              <a:rPr lang="en-US" sz="900" dirty="0"/>
              <a:t> </a:t>
            </a:r>
          </a:p>
        </p:txBody>
      </p:sp>
      <p:sp>
        <p:nvSpPr>
          <p:cNvPr id="3" name="object 3">
            <a:extLst>
              <a:ext uri="{FF2B5EF4-FFF2-40B4-BE49-F238E27FC236}">
                <a16:creationId xmlns:a16="http://schemas.microsoft.com/office/drawing/2014/main" id="{21B39739-FBDC-CF4D-CF73-C2FF98B237D4}"/>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pic>
        <p:nvPicPr>
          <p:cNvPr id="1026" name="Picture 2">
            <a:extLst>
              <a:ext uri="{FF2B5EF4-FFF2-40B4-BE49-F238E27FC236}">
                <a16:creationId xmlns:a16="http://schemas.microsoft.com/office/drawing/2014/main" id="{EF56D314-6019-0BBB-6AE5-EABC3226C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05" y="2228140"/>
            <a:ext cx="4703316" cy="37195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72A225-A421-36E0-012C-D166DCE5FD46}"/>
              </a:ext>
            </a:extLst>
          </p:cNvPr>
          <p:cNvSpPr txBox="1"/>
          <p:nvPr/>
        </p:nvSpPr>
        <p:spPr>
          <a:xfrm>
            <a:off x="662105" y="1766475"/>
            <a:ext cx="10754590" cy="461665"/>
          </a:xfrm>
          <a:prstGeom prst="rect">
            <a:avLst/>
          </a:prstGeom>
          <a:noFill/>
        </p:spPr>
        <p:txBody>
          <a:bodyPr wrap="square" rtlCol="0">
            <a:spAutoFit/>
          </a:bodyPr>
          <a:lstStyle/>
          <a:p>
            <a:r>
              <a:rPr lang="en-US" sz="2400" dirty="0"/>
              <a:t>Big PBMs can’t seem to agree.</a:t>
            </a:r>
          </a:p>
        </p:txBody>
      </p:sp>
      <p:pic>
        <p:nvPicPr>
          <p:cNvPr id="1028" name="Picture 4">
            <a:extLst>
              <a:ext uri="{FF2B5EF4-FFF2-40B4-BE49-F238E27FC236}">
                <a16:creationId xmlns:a16="http://schemas.microsoft.com/office/drawing/2014/main" id="{DEC66BE6-AD30-89FB-CDCD-D44EE3567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893" y="2228140"/>
            <a:ext cx="4764603" cy="3719578"/>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3">
            <a:extLst>
              <a:ext uri="{FF2B5EF4-FFF2-40B4-BE49-F238E27FC236}">
                <a16:creationId xmlns:a16="http://schemas.microsoft.com/office/drawing/2014/main" id="{07E2F7F4-2F13-064E-87D3-274406E30D67}"/>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076495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a:xfrm>
            <a:off x="647700" y="387350"/>
            <a:ext cx="10754590" cy="1325563"/>
          </a:xfrm>
        </p:spPr>
        <p:txBody>
          <a:bodyPr/>
          <a:lstStyle/>
          <a:p>
            <a:r>
              <a:rPr lang="en-US" dirty="0"/>
              <a:t>Our drug distribution system</a:t>
            </a:r>
          </a:p>
        </p:txBody>
      </p:sp>
      <p:sp>
        <p:nvSpPr>
          <p:cNvPr id="14" name="Content Placeholder 2">
            <a:extLst>
              <a:ext uri="{FF2B5EF4-FFF2-40B4-BE49-F238E27FC236}">
                <a16:creationId xmlns:a16="http://schemas.microsoft.com/office/drawing/2014/main" id="{965DED3D-CA2B-4581-A854-E59174712BA6}"/>
              </a:ext>
            </a:extLst>
          </p:cNvPr>
          <p:cNvSpPr>
            <a:spLocks noGrp="1"/>
          </p:cNvSpPr>
          <p:nvPr>
            <p:ph idx="1"/>
          </p:nvPr>
        </p:nvSpPr>
        <p:spPr>
          <a:xfrm>
            <a:off x="647700" y="1367161"/>
            <a:ext cx="5448301" cy="4774877"/>
          </a:xfrm>
        </p:spPr>
        <p:txBody>
          <a:bodyPr/>
          <a:lstStyle/>
          <a:p>
            <a:pPr marL="0" indent="0">
              <a:lnSpc>
                <a:spcPct val="110000"/>
              </a:lnSpc>
              <a:buNone/>
            </a:pPr>
            <a:r>
              <a:rPr lang="en-US" sz="2600" b="1" dirty="0"/>
              <a:t>Primary players</a:t>
            </a:r>
          </a:p>
          <a:p>
            <a:pPr>
              <a:lnSpc>
                <a:spcPct val="110000"/>
              </a:lnSpc>
            </a:pPr>
            <a:r>
              <a:rPr lang="en-US" sz="2600" dirty="0">
                <a:solidFill>
                  <a:srgbClr val="C00000"/>
                </a:solidFill>
              </a:rPr>
              <a:t>Drug manufacturers *</a:t>
            </a:r>
          </a:p>
          <a:p>
            <a:pPr>
              <a:lnSpc>
                <a:spcPct val="110000"/>
              </a:lnSpc>
            </a:pPr>
            <a:r>
              <a:rPr lang="en-US" sz="2600" dirty="0">
                <a:solidFill>
                  <a:srgbClr val="0070C0"/>
                </a:solidFill>
              </a:rPr>
              <a:t>Drug wholesalers *</a:t>
            </a:r>
          </a:p>
          <a:p>
            <a:pPr>
              <a:lnSpc>
                <a:spcPct val="110000"/>
              </a:lnSpc>
            </a:pPr>
            <a:r>
              <a:rPr lang="en-US" sz="2600" dirty="0">
                <a:solidFill>
                  <a:srgbClr val="00B050"/>
                </a:solidFill>
              </a:rPr>
              <a:t>Pharmacies *</a:t>
            </a:r>
          </a:p>
          <a:p>
            <a:pPr>
              <a:lnSpc>
                <a:spcPct val="110000"/>
              </a:lnSpc>
            </a:pPr>
            <a:r>
              <a:rPr lang="en-US" sz="2600" dirty="0">
                <a:solidFill>
                  <a:schemeClr val="accent5">
                    <a:lumMod val="60000"/>
                    <a:lumOff val="40000"/>
                  </a:schemeClr>
                </a:solidFill>
              </a:rPr>
              <a:t>Pharmacy benefit managers *</a:t>
            </a:r>
          </a:p>
          <a:p>
            <a:pPr>
              <a:lnSpc>
                <a:spcPct val="110000"/>
              </a:lnSpc>
            </a:pPr>
            <a:r>
              <a:rPr lang="en-US" sz="2600" dirty="0">
                <a:solidFill>
                  <a:srgbClr val="7030A0"/>
                </a:solidFill>
              </a:rPr>
              <a:t>Health insurers *</a:t>
            </a:r>
          </a:p>
        </p:txBody>
      </p:sp>
      <p:sp>
        <p:nvSpPr>
          <p:cNvPr id="3" name="Rectangle 2">
            <a:extLst>
              <a:ext uri="{FF2B5EF4-FFF2-40B4-BE49-F238E27FC236}">
                <a16:creationId xmlns:a16="http://schemas.microsoft.com/office/drawing/2014/main" id="{35B80EBC-098E-408D-B380-DA8B51510A2C}"/>
              </a:ext>
            </a:extLst>
          </p:cNvPr>
          <p:cNvSpPr/>
          <p:nvPr/>
        </p:nvSpPr>
        <p:spPr>
          <a:xfrm>
            <a:off x="7444509" y="5384803"/>
            <a:ext cx="554182" cy="12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68F8CBE-2D1C-980A-51FD-9B465D895472}"/>
              </a:ext>
            </a:extLst>
          </p:cNvPr>
          <p:cNvSpPr txBox="1">
            <a:spLocks/>
          </p:cNvSpPr>
          <p:nvPr/>
        </p:nvSpPr>
        <p:spPr>
          <a:xfrm>
            <a:off x="5238359" y="1367161"/>
            <a:ext cx="3351898" cy="4774877"/>
          </a:xfrm>
          <a:prstGeom prst="rect">
            <a:avLst/>
          </a:prstGeom>
        </p:spPr>
        <p:txBody>
          <a:bodyPr vert="horz" lIns="0" tIns="0" rIns="0" bIns="0" rtlCol="0">
            <a:noAutofit/>
          </a:bodyPr>
          <a:lstStyle>
            <a:lvl1pPr marL="407988" indent="-407988" algn="l" defTabSz="914400" rtl="0" eaLnBrk="1" latinLnBrk="0" hangingPunct="1">
              <a:lnSpc>
                <a:spcPct val="90000"/>
              </a:lnSpc>
              <a:spcBef>
                <a:spcPts val="1000"/>
              </a:spcBef>
              <a:buClr>
                <a:schemeClr val="accent1"/>
              </a:buClr>
              <a:buSzPct val="90000"/>
              <a:buFont typeface=".Lucida Grande UI Regular"/>
              <a:buChar char="►"/>
              <a:tabLst/>
              <a:defRPr lang="en-US" sz="2400" b="0" i="0" kern="1200" dirty="0">
                <a:solidFill>
                  <a:schemeClr val="bg2">
                    <a:lumMod val="10000"/>
                  </a:schemeClr>
                </a:solidFill>
                <a:latin typeface="+mn-lt"/>
                <a:ea typeface="+mn-ea"/>
                <a:cs typeface="+mn-cs"/>
              </a:defRPr>
            </a:lvl1pPr>
            <a:lvl2pPr marL="747713" indent="-22701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Lucida Grande UI Regular"/>
              <a:buNone/>
            </a:pPr>
            <a:r>
              <a:rPr lang="en-US" sz="2600" b="1" dirty="0"/>
              <a:t>Fortune 50</a:t>
            </a:r>
          </a:p>
          <a:p>
            <a:pPr marL="0" indent="0">
              <a:lnSpc>
                <a:spcPct val="110000"/>
              </a:lnSpc>
              <a:buNone/>
            </a:pPr>
            <a:r>
              <a:rPr lang="en-US" sz="2600" dirty="0"/>
              <a:t>#1 Walmart </a:t>
            </a:r>
            <a:r>
              <a:rPr lang="en-US" sz="2600" dirty="0">
                <a:solidFill>
                  <a:srgbClr val="00B050"/>
                </a:solidFill>
              </a:rPr>
              <a:t>*</a:t>
            </a:r>
          </a:p>
          <a:p>
            <a:pPr marL="0" indent="0">
              <a:lnSpc>
                <a:spcPct val="110000"/>
              </a:lnSpc>
              <a:buNone/>
            </a:pPr>
            <a:r>
              <a:rPr lang="en-US" sz="2600" dirty="0"/>
              <a:t>#2 Amazon </a:t>
            </a:r>
            <a:r>
              <a:rPr lang="en-US" sz="2600" dirty="0">
                <a:solidFill>
                  <a:srgbClr val="00B050"/>
                </a:solidFill>
              </a:rPr>
              <a:t>*</a:t>
            </a:r>
            <a:endParaRPr lang="en-US" sz="2600" dirty="0"/>
          </a:p>
          <a:p>
            <a:pPr marL="0" indent="0">
              <a:lnSpc>
                <a:spcPct val="110000"/>
              </a:lnSpc>
              <a:buNone/>
            </a:pPr>
            <a:r>
              <a:rPr lang="en-US" sz="2600" dirty="0"/>
              <a:t>#5 UnitedHealth Group </a:t>
            </a:r>
            <a:r>
              <a:rPr lang="en-US" sz="2600" dirty="0">
                <a:solidFill>
                  <a:srgbClr val="0070C0"/>
                </a:solidFill>
              </a:rPr>
              <a:t>*</a:t>
            </a:r>
            <a:r>
              <a:rPr lang="en-US" sz="2600" dirty="0">
                <a:solidFill>
                  <a:srgbClr val="00B050"/>
                </a:solidFill>
              </a:rPr>
              <a:t>*</a:t>
            </a:r>
            <a:r>
              <a:rPr lang="en-US" sz="2600" dirty="0">
                <a:solidFill>
                  <a:schemeClr val="accent5">
                    <a:lumMod val="60000"/>
                    <a:lumOff val="40000"/>
                  </a:schemeClr>
                </a:solidFill>
              </a:rPr>
              <a:t>*</a:t>
            </a:r>
            <a:r>
              <a:rPr lang="en-US" sz="2600" dirty="0">
                <a:solidFill>
                  <a:srgbClr val="7030A0"/>
                </a:solidFill>
              </a:rPr>
              <a:t>*</a:t>
            </a:r>
          </a:p>
          <a:p>
            <a:pPr marL="0" indent="0">
              <a:lnSpc>
                <a:spcPct val="110000"/>
              </a:lnSpc>
              <a:buNone/>
            </a:pPr>
            <a:r>
              <a:rPr lang="en-US" sz="2600" dirty="0"/>
              <a:t>#6 CVS Health </a:t>
            </a:r>
            <a:r>
              <a:rPr lang="en-US" sz="2600" dirty="0">
                <a:solidFill>
                  <a:srgbClr val="0070C0"/>
                </a:solidFill>
              </a:rPr>
              <a:t>*</a:t>
            </a:r>
            <a:r>
              <a:rPr lang="en-US" sz="2600" dirty="0">
                <a:solidFill>
                  <a:srgbClr val="00B050"/>
                </a:solidFill>
              </a:rPr>
              <a:t>*</a:t>
            </a:r>
            <a:r>
              <a:rPr lang="en-US" sz="2600" dirty="0">
                <a:solidFill>
                  <a:schemeClr val="accent5">
                    <a:lumMod val="60000"/>
                    <a:lumOff val="40000"/>
                  </a:schemeClr>
                </a:solidFill>
              </a:rPr>
              <a:t>*</a:t>
            </a:r>
            <a:r>
              <a:rPr lang="en-US" sz="2600" dirty="0">
                <a:solidFill>
                  <a:srgbClr val="7030A0"/>
                </a:solidFill>
              </a:rPr>
              <a:t>*</a:t>
            </a:r>
            <a:endParaRPr lang="en-US" sz="2600" dirty="0"/>
          </a:p>
          <a:p>
            <a:pPr marL="0" indent="0">
              <a:lnSpc>
                <a:spcPct val="110000"/>
              </a:lnSpc>
              <a:buNone/>
            </a:pPr>
            <a:r>
              <a:rPr lang="en-US" sz="2600" dirty="0"/>
              <a:t>#9 McKesson </a:t>
            </a:r>
            <a:r>
              <a:rPr lang="en-US" sz="2600" dirty="0">
                <a:solidFill>
                  <a:srgbClr val="0070C0"/>
                </a:solidFill>
              </a:rPr>
              <a:t>*</a:t>
            </a:r>
          </a:p>
          <a:p>
            <a:pPr marL="0" indent="0">
              <a:lnSpc>
                <a:spcPct val="110000"/>
              </a:lnSpc>
              <a:buNone/>
            </a:pPr>
            <a:r>
              <a:rPr lang="en-US" sz="2600" dirty="0"/>
              <a:t>#11 AmerisourceBergen </a:t>
            </a:r>
            <a:r>
              <a:rPr lang="en-US" sz="2600" dirty="0">
                <a:solidFill>
                  <a:srgbClr val="0070C0"/>
                </a:solidFill>
              </a:rPr>
              <a:t>*</a:t>
            </a:r>
            <a:endParaRPr lang="en-US" sz="2600" dirty="0"/>
          </a:p>
          <a:p>
            <a:pPr marL="0" indent="0">
              <a:lnSpc>
                <a:spcPct val="110000"/>
              </a:lnSpc>
              <a:buNone/>
            </a:pPr>
            <a:r>
              <a:rPr lang="en-US" sz="2600" dirty="0"/>
              <a:t>#12 Costco </a:t>
            </a:r>
            <a:r>
              <a:rPr lang="en-US" sz="2600" dirty="0">
                <a:solidFill>
                  <a:srgbClr val="00B050"/>
                </a:solidFill>
              </a:rPr>
              <a:t>*</a:t>
            </a:r>
            <a:r>
              <a:rPr lang="en-US" sz="2600" dirty="0">
                <a:solidFill>
                  <a:schemeClr val="accent5">
                    <a:lumMod val="60000"/>
                    <a:lumOff val="40000"/>
                  </a:schemeClr>
                </a:solidFill>
              </a:rPr>
              <a:t>*</a:t>
            </a:r>
            <a:endParaRPr lang="en-US" sz="2600" dirty="0"/>
          </a:p>
          <a:p>
            <a:pPr marL="0" indent="0">
              <a:lnSpc>
                <a:spcPct val="110000"/>
              </a:lnSpc>
              <a:buNone/>
            </a:pPr>
            <a:r>
              <a:rPr lang="en-US" sz="2600" dirty="0"/>
              <a:t>#14 Cardinal Health </a:t>
            </a:r>
            <a:r>
              <a:rPr lang="en-US" sz="2600" dirty="0">
                <a:solidFill>
                  <a:srgbClr val="0070C0"/>
                </a:solidFill>
              </a:rPr>
              <a:t>*</a:t>
            </a:r>
          </a:p>
        </p:txBody>
      </p:sp>
      <p:sp>
        <p:nvSpPr>
          <p:cNvPr id="7" name="Content Placeholder 2">
            <a:extLst>
              <a:ext uri="{FF2B5EF4-FFF2-40B4-BE49-F238E27FC236}">
                <a16:creationId xmlns:a16="http://schemas.microsoft.com/office/drawing/2014/main" id="{8F4FD961-E886-A9CB-88A9-8760A7860EEF}"/>
              </a:ext>
            </a:extLst>
          </p:cNvPr>
          <p:cNvSpPr txBox="1">
            <a:spLocks/>
          </p:cNvSpPr>
          <p:nvPr/>
        </p:nvSpPr>
        <p:spPr>
          <a:xfrm>
            <a:off x="8697831" y="1367160"/>
            <a:ext cx="3153510" cy="4774877"/>
          </a:xfrm>
          <a:prstGeom prst="rect">
            <a:avLst/>
          </a:prstGeom>
        </p:spPr>
        <p:txBody>
          <a:bodyPr vert="horz" lIns="0" tIns="0" rIns="0" bIns="0" rtlCol="0">
            <a:noAutofit/>
          </a:bodyPr>
          <a:lstStyle>
            <a:lvl1pPr marL="407988" indent="-407988" algn="l" defTabSz="914400" rtl="0" eaLnBrk="1" latinLnBrk="0" hangingPunct="1">
              <a:lnSpc>
                <a:spcPct val="90000"/>
              </a:lnSpc>
              <a:spcBef>
                <a:spcPts val="1000"/>
              </a:spcBef>
              <a:buClr>
                <a:schemeClr val="accent1"/>
              </a:buClr>
              <a:buSzPct val="90000"/>
              <a:buFont typeface=".Lucida Grande UI Regular"/>
              <a:buChar char="►"/>
              <a:tabLst/>
              <a:defRPr lang="en-US" sz="2400" b="0" i="0" kern="1200" dirty="0">
                <a:solidFill>
                  <a:schemeClr val="bg2">
                    <a:lumMod val="10000"/>
                  </a:schemeClr>
                </a:solidFill>
                <a:latin typeface="+mn-lt"/>
                <a:ea typeface="+mn-ea"/>
                <a:cs typeface="+mn-cs"/>
              </a:defRPr>
            </a:lvl1pPr>
            <a:lvl2pPr marL="747713" indent="-22701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endParaRPr lang="en-US" sz="2600" dirty="0"/>
          </a:p>
          <a:p>
            <a:pPr marL="0" indent="0">
              <a:lnSpc>
                <a:spcPct val="110000"/>
              </a:lnSpc>
              <a:buNone/>
            </a:pPr>
            <a:r>
              <a:rPr lang="en-US" sz="2600" dirty="0"/>
              <a:t>#15 Cigna </a:t>
            </a:r>
            <a:r>
              <a:rPr lang="en-US" sz="2600" dirty="0">
                <a:solidFill>
                  <a:srgbClr val="0070C0"/>
                </a:solidFill>
              </a:rPr>
              <a:t>*</a:t>
            </a:r>
            <a:r>
              <a:rPr lang="en-US" sz="2600" dirty="0">
                <a:solidFill>
                  <a:srgbClr val="00B050"/>
                </a:solidFill>
              </a:rPr>
              <a:t>*</a:t>
            </a:r>
            <a:r>
              <a:rPr lang="en-US" sz="2600" dirty="0">
                <a:solidFill>
                  <a:schemeClr val="accent5">
                    <a:lumMod val="60000"/>
                    <a:lumOff val="40000"/>
                  </a:schemeClr>
                </a:solidFill>
              </a:rPr>
              <a:t>*</a:t>
            </a:r>
            <a:r>
              <a:rPr lang="en-US" sz="2600" dirty="0">
                <a:solidFill>
                  <a:srgbClr val="7030A0"/>
                </a:solidFill>
              </a:rPr>
              <a:t>*</a:t>
            </a:r>
          </a:p>
          <a:p>
            <a:pPr marL="0" indent="0">
              <a:lnSpc>
                <a:spcPct val="110000"/>
              </a:lnSpc>
              <a:buNone/>
            </a:pPr>
            <a:r>
              <a:rPr lang="en-US" sz="2600" dirty="0"/>
              <a:t>#22 Elevance </a:t>
            </a:r>
            <a:r>
              <a:rPr lang="en-US" sz="2600" dirty="0">
                <a:solidFill>
                  <a:srgbClr val="00B050"/>
                </a:solidFill>
              </a:rPr>
              <a:t>*</a:t>
            </a:r>
            <a:r>
              <a:rPr lang="en-US" sz="2600" dirty="0">
                <a:solidFill>
                  <a:schemeClr val="accent5">
                    <a:lumMod val="60000"/>
                    <a:lumOff val="40000"/>
                  </a:schemeClr>
                </a:solidFill>
              </a:rPr>
              <a:t>*</a:t>
            </a:r>
            <a:r>
              <a:rPr lang="en-US" sz="2600" dirty="0">
                <a:solidFill>
                  <a:srgbClr val="7030A0"/>
                </a:solidFill>
              </a:rPr>
              <a:t>*</a:t>
            </a:r>
            <a:endParaRPr lang="en-US" sz="2600" dirty="0"/>
          </a:p>
          <a:p>
            <a:pPr marL="0" indent="0">
              <a:lnSpc>
                <a:spcPct val="110000"/>
              </a:lnSpc>
              <a:buNone/>
            </a:pPr>
            <a:r>
              <a:rPr lang="en-US" sz="2600" dirty="0"/>
              <a:t>#24 Kroger </a:t>
            </a:r>
            <a:r>
              <a:rPr lang="en-US" sz="2600" dirty="0">
                <a:solidFill>
                  <a:srgbClr val="00B050"/>
                </a:solidFill>
              </a:rPr>
              <a:t>*</a:t>
            </a:r>
            <a:r>
              <a:rPr lang="en-US" sz="2600" dirty="0">
                <a:solidFill>
                  <a:schemeClr val="accent5">
                    <a:lumMod val="60000"/>
                    <a:lumOff val="40000"/>
                  </a:schemeClr>
                </a:solidFill>
              </a:rPr>
              <a:t>*</a:t>
            </a:r>
            <a:endParaRPr lang="en-US" sz="2600" dirty="0"/>
          </a:p>
          <a:p>
            <a:pPr marL="0" indent="0">
              <a:lnSpc>
                <a:spcPct val="110000"/>
              </a:lnSpc>
              <a:buNone/>
            </a:pPr>
            <a:r>
              <a:rPr lang="en-US" sz="2600" dirty="0"/>
              <a:t>#25 Centene </a:t>
            </a:r>
            <a:r>
              <a:rPr lang="en-US" sz="2600" dirty="0">
                <a:solidFill>
                  <a:srgbClr val="00B050"/>
                </a:solidFill>
              </a:rPr>
              <a:t>*</a:t>
            </a:r>
            <a:r>
              <a:rPr lang="en-US" sz="2600" dirty="0">
                <a:solidFill>
                  <a:schemeClr val="accent5">
                    <a:lumMod val="60000"/>
                    <a:lumOff val="40000"/>
                  </a:schemeClr>
                </a:solidFill>
              </a:rPr>
              <a:t>*</a:t>
            </a:r>
            <a:r>
              <a:rPr lang="en-US" sz="2600" dirty="0">
                <a:solidFill>
                  <a:srgbClr val="7030A0"/>
                </a:solidFill>
              </a:rPr>
              <a:t>*</a:t>
            </a:r>
          </a:p>
          <a:p>
            <a:pPr marL="0" indent="0">
              <a:lnSpc>
                <a:spcPct val="110000"/>
              </a:lnSpc>
              <a:buNone/>
            </a:pPr>
            <a:r>
              <a:rPr lang="en-US" sz="2600" dirty="0"/>
              <a:t>#27 Walgreens </a:t>
            </a:r>
            <a:r>
              <a:rPr lang="en-US" sz="2600" dirty="0">
                <a:solidFill>
                  <a:srgbClr val="0070C0"/>
                </a:solidFill>
              </a:rPr>
              <a:t>*</a:t>
            </a:r>
            <a:r>
              <a:rPr lang="en-US" sz="2600" dirty="0">
                <a:solidFill>
                  <a:srgbClr val="00B050"/>
                </a:solidFill>
              </a:rPr>
              <a:t>*</a:t>
            </a:r>
          </a:p>
          <a:p>
            <a:pPr marL="0" indent="0">
              <a:lnSpc>
                <a:spcPct val="110000"/>
              </a:lnSpc>
              <a:buNone/>
            </a:pPr>
            <a:r>
              <a:rPr lang="en-US" sz="2600" dirty="0"/>
              <a:t>#38 Pfizer </a:t>
            </a:r>
            <a:r>
              <a:rPr lang="en-US" sz="2600" dirty="0">
                <a:solidFill>
                  <a:srgbClr val="C00000"/>
                </a:solidFill>
              </a:rPr>
              <a:t>*</a:t>
            </a:r>
            <a:endParaRPr lang="en-US" sz="2600" dirty="0"/>
          </a:p>
          <a:p>
            <a:pPr marL="0" indent="0">
              <a:lnSpc>
                <a:spcPct val="110000"/>
              </a:lnSpc>
              <a:buNone/>
            </a:pPr>
            <a:r>
              <a:rPr lang="en-US" sz="2600" dirty="0"/>
              <a:t>#40 Johnson &amp; Johnson </a:t>
            </a:r>
            <a:r>
              <a:rPr lang="en-US" sz="2600" dirty="0">
                <a:solidFill>
                  <a:srgbClr val="C00000"/>
                </a:solidFill>
              </a:rPr>
              <a:t>*</a:t>
            </a:r>
          </a:p>
          <a:p>
            <a:pPr marL="0" indent="0">
              <a:lnSpc>
                <a:spcPct val="110000"/>
              </a:lnSpc>
              <a:buNone/>
            </a:pPr>
            <a:r>
              <a:rPr lang="en-US" sz="2600" dirty="0"/>
              <a:t>#42 Humana </a:t>
            </a:r>
            <a:r>
              <a:rPr lang="en-US" sz="2600" dirty="0">
                <a:solidFill>
                  <a:srgbClr val="00B050"/>
                </a:solidFill>
              </a:rPr>
              <a:t>*</a:t>
            </a:r>
            <a:r>
              <a:rPr lang="en-US" sz="2600" dirty="0">
                <a:solidFill>
                  <a:schemeClr val="accent5">
                    <a:lumMod val="60000"/>
                    <a:lumOff val="40000"/>
                  </a:schemeClr>
                </a:solidFill>
              </a:rPr>
              <a:t>*</a:t>
            </a:r>
            <a:r>
              <a:rPr lang="en-US" sz="2600" dirty="0">
                <a:solidFill>
                  <a:srgbClr val="7030A0"/>
                </a:solidFill>
              </a:rPr>
              <a:t>*</a:t>
            </a:r>
            <a:endParaRPr lang="en-US" sz="2600" dirty="0"/>
          </a:p>
        </p:txBody>
      </p:sp>
      <p:sp>
        <p:nvSpPr>
          <p:cNvPr id="4" name="object 3">
            <a:extLst>
              <a:ext uri="{FF2B5EF4-FFF2-40B4-BE49-F238E27FC236}">
                <a16:creationId xmlns:a16="http://schemas.microsoft.com/office/drawing/2014/main" id="{8315B206-62DE-F83D-E086-62FB7EB1DBCE}"/>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2759580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a:bodyPr>
          <a:lstStyle/>
          <a:p>
            <a:r>
              <a:rPr lang="en-US" sz="4400" dirty="0"/>
              <a:t>But what do they agree on?</a:t>
            </a:r>
          </a:p>
        </p:txBody>
      </p:sp>
      <p:sp>
        <p:nvSpPr>
          <p:cNvPr id="4" name="TextBox 3">
            <a:extLst>
              <a:ext uri="{FF2B5EF4-FFF2-40B4-BE49-F238E27FC236}">
                <a16:creationId xmlns:a16="http://schemas.microsoft.com/office/drawing/2014/main" id="{AF7677D8-13F3-4BD5-B8CD-4DE8C724241E}"/>
              </a:ext>
            </a:extLst>
          </p:cNvPr>
          <p:cNvSpPr txBox="1"/>
          <p:nvPr/>
        </p:nvSpPr>
        <p:spPr>
          <a:xfrm>
            <a:off x="2145438" y="5947718"/>
            <a:ext cx="7787925" cy="230832"/>
          </a:xfrm>
          <a:prstGeom prst="rect">
            <a:avLst/>
          </a:prstGeom>
          <a:noFill/>
        </p:spPr>
        <p:txBody>
          <a:bodyPr wrap="square" rtlCol="0">
            <a:spAutoFit/>
          </a:bodyPr>
          <a:lstStyle/>
          <a:p>
            <a:r>
              <a:rPr lang="en-US" sz="900" dirty="0"/>
              <a:t>Reference: </a:t>
            </a:r>
            <a:r>
              <a:rPr lang="en-US" sz="900" dirty="0">
                <a:hlinkClick r:id="rId2"/>
              </a:rPr>
              <a:t>https://www.46brooklyn.com/research/2023/5/10/how-pbms-distort-and-undermine-specialty-drug-pricing-guarantees-blac</a:t>
            </a:r>
            <a:r>
              <a:rPr lang="en-US" sz="900" dirty="0"/>
              <a:t> </a:t>
            </a:r>
          </a:p>
        </p:txBody>
      </p:sp>
      <p:sp>
        <p:nvSpPr>
          <p:cNvPr id="3" name="object 3">
            <a:extLst>
              <a:ext uri="{FF2B5EF4-FFF2-40B4-BE49-F238E27FC236}">
                <a16:creationId xmlns:a16="http://schemas.microsoft.com/office/drawing/2014/main" id="{21B39739-FBDC-CF4D-CF73-C2FF98B237D4}"/>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pic>
        <p:nvPicPr>
          <p:cNvPr id="1026" name="Picture 2">
            <a:extLst>
              <a:ext uri="{FF2B5EF4-FFF2-40B4-BE49-F238E27FC236}">
                <a16:creationId xmlns:a16="http://schemas.microsoft.com/office/drawing/2014/main" id="{EF56D314-6019-0BBB-6AE5-EABC3226C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75305" y="2242287"/>
            <a:ext cx="4703316" cy="3691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72A225-A421-36E0-012C-D166DCE5FD46}"/>
              </a:ext>
            </a:extLst>
          </p:cNvPr>
          <p:cNvSpPr txBox="1"/>
          <p:nvPr/>
        </p:nvSpPr>
        <p:spPr>
          <a:xfrm>
            <a:off x="662105" y="1766475"/>
            <a:ext cx="10754590" cy="461665"/>
          </a:xfrm>
          <a:prstGeom prst="rect">
            <a:avLst/>
          </a:prstGeom>
          <a:noFill/>
        </p:spPr>
        <p:txBody>
          <a:bodyPr wrap="square" rtlCol="0">
            <a:spAutoFit/>
          </a:bodyPr>
          <a:lstStyle/>
          <a:p>
            <a:r>
              <a:rPr lang="en-US" sz="2400" dirty="0"/>
              <a:t>Big PBMs agree that cheap generic drugs are special.</a:t>
            </a:r>
          </a:p>
        </p:txBody>
      </p:sp>
      <p:pic>
        <p:nvPicPr>
          <p:cNvPr id="1028" name="Picture 4">
            <a:extLst>
              <a:ext uri="{FF2B5EF4-FFF2-40B4-BE49-F238E27FC236}">
                <a16:creationId xmlns:a16="http://schemas.microsoft.com/office/drawing/2014/main" id="{DEC66BE6-AD30-89FB-CDCD-D44EE3567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538893" y="2237655"/>
            <a:ext cx="4764603" cy="3700547"/>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3">
            <a:extLst>
              <a:ext uri="{FF2B5EF4-FFF2-40B4-BE49-F238E27FC236}">
                <a16:creationId xmlns:a16="http://schemas.microsoft.com/office/drawing/2014/main" id="{6CDA3C05-E9A4-2C27-180D-5D1B63B502F1}"/>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2042662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a:bodyPr>
          <a:lstStyle/>
          <a:p>
            <a:r>
              <a:rPr lang="en-US" sz="4400" dirty="0"/>
              <a:t>How special are generic drugs?</a:t>
            </a:r>
          </a:p>
        </p:txBody>
      </p:sp>
      <p:sp>
        <p:nvSpPr>
          <p:cNvPr id="4" name="TextBox 3">
            <a:extLst>
              <a:ext uri="{FF2B5EF4-FFF2-40B4-BE49-F238E27FC236}">
                <a16:creationId xmlns:a16="http://schemas.microsoft.com/office/drawing/2014/main" id="{AF7677D8-13F3-4BD5-B8CD-4DE8C724241E}"/>
              </a:ext>
            </a:extLst>
          </p:cNvPr>
          <p:cNvSpPr txBox="1"/>
          <p:nvPr/>
        </p:nvSpPr>
        <p:spPr>
          <a:xfrm>
            <a:off x="2145438" y="5947718"/>
            <a:ext cx="7787925" cy="230832"/>
          </a:xfrm>
          <a:prstGeom prst="rect">
            <a:avLst/>
          </a:prstGeom>
          <a:noFill/>
        </p:spPr>
        <p:txBody>
          <a:bodyPr wrap="square" rtlCol="0">
            <a:spAutoFit/>
          </a:bodyPr>
          <a:lstStyle/>
          <a:p>
            <a:r>
              <a:rPr lang="en-US" sz="900" dirty="0"/>
              <a:t>Reference: </a:t>
            </a:r>
            <a:r>
              <a:rPr lang="en-US" sz="900" dirty="0">
                <a:hlinkClick r:id="rId2"/>
              </a:rPr>
              <a:t>https://www.46brooklyn.com/research/2023/5/10/how-pbms-distort-and-undermine-specialty-drug-pricing-guarantees-blac</a:t>
            </a:r>
            <a:r>
              <a:rPr lang="en-US" sz="900" dirty="0"/>
              <a:t> </a:t>
            </a:r>
          </a:p>
        </p:txBody>
      </p:sp>
      <p:sp>
        <p:nvSpPr>
          <p:cNvPr id="3" name="object 3">
            <a:extLst>
              <a:ext uri="{FF2B5EF4-FFF2-40B4-BE49-F238E27FC236}">
                <a16:creationId xmlns:a16="http://schemas.microsoft.com/office/drawing/2014/main" id="{21B39739-FBDC-CF4D-CF73-C2FF98B237D4}"/>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pic>
        <p:nvPicPr>
          <p:cNvPr id="1026" name="Picture 2">
            <a:extLst>
              <a:ext uri="{FF2B5EF4-FFF2-40B4-BE49-F238E27FC236}">
                <a16:creationId xmlns:a16="http://schemas.microsoft.com/office/drawing/2014/main" id="{EF56D314-6019-0BBB-6AE5-EABC3226C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420855" y="2331756"/>
            <a:ext cx="4842065" cy="36159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72A225-A421-36E0-012C-D166DCE5FD46}"/>
              </a:ext>
            </a:extLst>
          </p:cNvPr>
          <p:cNvSpPr txBox="1"/>
          <p:nvPr/>
        </p:nvSpPr>
        <p:spPr>
          <a:xfrm>
            <a:off x="662105" y="1766475"/>
            <a:ext cx="10754590" cy="461665"/>
          </a:xfrm>
          <a:prstGeom prst="rect">
            <a:avLst/>
          </a:prstGeom>
          <a:noFill/>
        </p:spPr>
        <p:txBody>
          <a:bodyPr wrap="square" rtlCol="0">
            <a:spAutoFit/>
          </a:bodyPr>
          <a:lstStyle/>
          <a:p>
            <a:r>
              <a:rPr lang="en-US" sz="2400" dirty="0"/>
              <a:t>Generic drugs have an outsized impact on specialty pricing guarantees.</a:t>
            </a:r>
          </a:p>
        </p:txBody>
      </p:sp>
      <p:sp>
        <p:nvSpPr>
          <p:cNvPr id="6" name="object 3">
            <a:extLst>
              <a:ext uri="{FF2B5EF4-FFF2-40B4-BE49-F238E27FC236}">
                <a16:creationId xmlns:a16="http://schemas.microsoft.com/office/drawing/2014/main" id="{A44F615C-B048-8F17-FD44-E43EFB8774ED}"/>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233346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fontScale="90000"/>
          </a:bodyPr>
          <a:lstStyle/>
          <a:p>
            <a:r>
              <a:rPr lang="en-US" sz="4400" dirty="0"/>
              <a:t>More on margin seeking: Differential generic drug pricing &amp; steering</a:t>
            </a:r>
          </a:p>
        </p:txBody>
      </p:sp>
      <p:sp>
        <p:nvSpPr>
          <p:cNvPr id="14" name="Content Placeholder 2">
            <a:extLst>
              <a:ext uri="{FF2B5EF4-FFF2-40B4-BE49-F238E27FC236}">
                <a16:creationId xmlns:a16="http://schemas.microsoft.com/office/drawing/2014/main" id="{965DED3D-CA2B-4581-A854-E59174712BA6}"/>
              </a:ext>
            </a:extLst>
          </p:cNvPr>
          <p:cNvSpPr>
            <a:spLocks noGrp="1"/>
          </p:cNvSpPr>
          <p:nvPr>
            <p:ph idx="1"/>
          </p:nvPr>
        </p:nvSpPr>
        <p:spPr>
          <a:xfrm>
            <a:off x="2346959" y="2194664"/>
            <a:ext cx="2745864" cy="4023360"/>
          </a:xfrm>
        </p:spPr>
        <p:txBody>
          <a:bodyPr>
            <a:normAutofit/>
          </a:bodyPr>
          <a:lstStyle/>
          <a:p>
            <a:pPr marL="0" indent="0">
              <a:buNone/>
            </a:pPr>
            <a:r>
              <a:rPr lang="en-US" sz="1600" dirty="0"/>
              <a:t>In Ohio, after spread pricing was eliminated in Medicaid, PBMs began overpaying pharmacies on specialty drugs, which PBMs tend to steer through their own pharmacies.</a:t>
            </a:r>
          </a:p>
          <a:p>
            <a:pPr marL="0" indent="0">
              <a:buNone/>
            </a:pPr>
            <a:r>
              <a:rPr lang="en-US" sz="1600" dirty="0"/>
              <a:t>This enabled PBMs to margin-shift dollars from spread to specialty medications filled at their affiliated pharmacies.</a:t>
            </a:r>
          </a:p>
          <a:p>
            <a:pPr marL="0" indent="0">
              <a:buNone/>
            </a:pPr>
            <a:r>
              <a:rPr lang="en-US" sz="1600" dirty="0"/>
              <a:t>These problems persist today, but are by no means unique to Ohio and by no means unique to Medicaid programs.</a:t>
            </a:r>
          </a:p>
        </p:txBody>
      </p:sp>
      <p:pic>
        <p:nvPicPr>
          <p:cNvPr id="3" name="Picture 2">
            <a:extLst>
              <a:ext uri="{FF2B5EF4-FFF2-40B4-BE49-F238E27FC236}">
                <a16:creationId xmlns:a16="http://schemas.microsoft.com/office/drawing/2014/main" id="{D376A2D1-0968-4696-AB43-7606013C1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824" y="2194664"/>
            <a:ext cx="4937147" cy="3479026"/>
          </a:xfrm>
          <a:prstGeom prst="rect">
            <a:avLst/>
          </a:prstGeom>
        </p:spPr>
      </p:pic>
      <p:sp>
        <p:nvSpPr>
          <p:cNvPr id="4" name="TextBox 3">
            <a:extLst>
              <a:ext uri="{FF2B5EF4-FFF2-40B4-BE49-F238E27FC236}">
                <a16:creationId xmlns:a16="http://schemas.microsoft.com/office/drawing/2014/main" id="{AF7677D8-13F3-4BD5-B8CD-4DE8C724241E}"/>
              </a:ext>
            </a:extLst>
          </p:cNvPr>
          <p:cNvSpPr txBox="1"/>
          <p:nvPr/>
        </p:nvSpPr>
        <p:spPr>
          <a:xfrm>
            <a:off x="2346960" y="5947718"/>
            <a:ext cx="7586403" cy="369332"/>
          </a:xfrm>
          <a:prstGeom prst="rect">
            <a:avLst/>
          </a:prstGeom>
          <a:noFill/>
        </p:spPr>
        <p:txBody>
          <a:bodyPr wrap="square" rtlCol="0">
            <a:spAutoFit/>
          </a:bodyPr>
          <a:lstStyle/>
          <a:p>
            <a:r>
              <a:rPr lang="en-US" sz="900" dirty="0"/>
              <a:t>Reference: </a:t>
            </a:r>
            <a:r>
              <a:rPr lang="en-US" sz="900" dirty="0">
                <a:hlinkClick r:id="rId3"/>
              </a:rPr>
              <a:t>https://www.46brooklyn.com/research/2019/4/21/new-pricing-data-reveals-where-pbms-and-pharmacies-make-their-money</a:t>
            </a:r>
            <a:r>
              <a:rPr lang="en-US" sz="900" dirty="0"/>
              <a:t>; </a:t>
            </a:r>
            <a:r>
              <a:rPr lang="en-US" sz="900" dirty="0">
                <a:hlinkClick r:id="rId4"/>
              </a:rPr>
              <a:t>https://www.dispatch.com/news/20190430/ohio-medicaid-officials-to-crack-down-on-pbm-specialty-drug-practice</a:t>
            </a:r>
            <a:r>
              <a:rPr lang="en-US" sz="900" dirty="0"/>
              <a:t> </a:t>
            </a:r>
          </a:p>
        </p:txBody>
      </p:sp>
      <p:sp>
        <p:nvSpPr>
          <p:cNvPr id="5" name="object 3">
            <a:extLst>
              <a:ext uri="{FF2B5EF4-FFF2-40B4-BE49-F238E27FC236}">
                <a16:creationId xmlns:a16="http://schemas.microsoft.com/office/drawing/2014/main" id="{48D94978-D588-F366-56EE-B08E234E84A1}"/>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6" name="object 3">
            <a:extLst>
              <a:ext uri="{FF2B5EF4-FFF2-40B4-BE49-F238E27FC236}">
                <a16:creationId xmlns:a16="http://schemas.microsoft.com/office/drawing/2014/main" id="{7CDFF51D-EF98-63A5-F893-FAF54AC999D6}"/>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369114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E3F42C-0BFB-16B4-E4FC-FB596EA771EB}"/>
              </a:ext>
            </a:extLst>
          </p:cNvPr>
          <p:cNvPicPr>
            <a:picLocks noChangeAspect="1"/>
          </p:cNvPicPr>
          <p:nvPr/>
        </p:nvPicPr>
        <p:blipFill>
          <a:blip r:embed="rId2"/>
          <a:stretch>
            <a:fillRect/>
          </a:stretch>
        </p:blipFill>
        <p:spPr>
          <a:xfrm>
            <a:off x="5498823" y="293759"/>
            <a:ext cx="4571999" cy="5918447"/>
          </a:xfrm>
          <a:prstGeom prst="rect">
            <a:avLst/>
          </a:prstGeom>
        </p:spPr>
      </p:pic>
      <p:sp>
        <p:nvSpPr>
          <p:cNvPr id="8" name="TextBox 7">
            <a:extLst>
              <a:ext uri="{FF2B5EF4-FFF2-40B4-BE49-F238E27FC236}">
                <a16:creationId xmlns:a16="http://schemas.microsoft.com/office/drawing/2014/main" id="{BBB286A3-CF32-6D5D-5036-13DDE76D61CC}"/>
              </a:ext>
            </a:extLst>
          </p:cNvPr>
          <p:cNvSpPr txBox="1"/>
          <p:nvPr/>
        </p:nvSpPr>
        <p:spPr>
          <a:xfrm>
            <a:off x="5498824" y="6212206"/>
            <a:ext cx="4572000" cy="400110"/>
          </a:xfrm>
          <a:prstGeom prst="rect">
            <a:avLst/>
          </a:prstGeom>
          <a:noFill/>
        </p:spPr>
        <p:txBody>
          <a:bodyPr wrap="square">
            <a:spAutoFit/>
          </a:bodyPr>
          <a:lstStyle/>
          <a:p>
            <a:r>
              <a:rPr lang="en-US" sz="1000" dirty="0"/>
              <a:t>Source: https://www.3axisadvisors.com/projects/2022/10/27/understanding-pharmacy-reimbursement-trends-in-oregon</a:t>
            </a:r>
          </a:p>
        </p:txBody>
      </p:sp>
      <p:sp>
        <p:nvSpPr>
          <p:cNvPr id="3" name="Title 1">
            <a:extLst>
              <a:ext uri="{FF2B5EF4-FFF2-40B4-BE49-F238E27FC236}">
                <a16:creationId xmlns:a16="http://schemas.microsoft.com/office/drawing/2014/main" id="{1C8D0BA1-4BEC-EFFA-FE8A-FD9B5020FA02}"/>
              </a:ext>
            </a:extLst>
          </p:cNvPr>
          <p:cNvSpPr txBox="1">
            <a:spLocks/>
          </p:cNvSpPr>
          <p:nvPr/>
        </p:nvSpPr>
        <p:spPr>
          <a:xfrm>
            <a:off x="771525" y="1967266"/>
            <a:ext cx="1971675" cy="2547257"/>
          </a:xfrm>
          <a:prstGeom prst="rect">
            <a:avLst/>
          </a:prstGeom>
          <a:no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lang="en-US" sz="4000" kern="1200" dirty="0">
                <a:solidFill>
                  <a:schemeClr val="tx1"/>
                </a:solidFill>
                <a:latin typeface="+mj-lt"/>
                <a:ea typeface="+mj-ea"/>
                <a:cs typeface="+mj-cs"/>
              </a:defRPr>
            </a:lvl1pPr>
          </a:lstStyle>
          <a:p>
            <a:pPr algn="ctr"/>
            <a:r>
              <a:rPr lang="en-US" sz="3100">
                <a:solidFill>
                  <a:srgbClr val="FFFFFF"/>
                </a:solidFill>
              </a:rPr>
              <a:t>Our latest: Oregon</a:t>
            </a:r>
          </a:p>
        </p:txBody>
      </p:sp>
      <p:sp>
        <p:nvSpPr>
          <p:cNvPr id="6" name="Arrow: Pentagon 5">
            <a:extLst>
              <a:ext uri="{FF2B5EF4-FFF2-40B4-BE49-F238E27FC236}">
                <a16:creationId xmlns:a16="http://schemas.microsoft.com/office/drawing/2014/main" id="{3C929F44-60BE-A8E9-E640-06E55B5A6196}"/>
              </a:ext>
            </a:extLst>
          </p:cNvPr>
          <p:cNvSpPr/>
          <p:nvPr/>
        </p:nvSpPr>
        <p:spPr>
          <a:xfrm>
            <a:off x="771525" y="1559859"/>
            <a:ext cx="3284993" cy="376517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9371B15-73B9-BB3B-3FF8-6115D843E77F}"/>
              </a:ext>
            </a:extLst>
          </p:cNvPr>
          <p:cNvSpPr txBox="1">
            <a:spLocks/>
          </p:cNvSpPr>
          <p:nvPr/>
        </p:nvSpPr>
        <p:spPr>
          <a:xfrm>
            <a:off x="923925" y="2119666"/>
            <a:ext cx="2298669" cy="2547257"/>
          </a:xfrm>
          <a:prstGeom prst="rect">
            <a:avLst/>
          </a:prstGeom>
          <a:no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lang="en-US" sz="4000" kern="1200" dirty="0">
                <a:solidFill>
                  <a:schemeClr val="tx1"/>
                </a:solidFill>
                <a:latin typeface="+mj-lt"/>
                <a:ea typeface="+mj-ea"/>
                <a:cs typeface="+mj-cs"/>
              </a:defRPr>
            </a:lvl1pPr>
          </a:lstStyle>
          <a:p>
            <a:pPr algn="ctr"/>
            <a:r>
              <a:rPr lang="en-US" sz="3100" dirty="0">
                <a:solidFill>
                  <a:srgbClr val="FFFFFF"/>
                </a:solidFill>
              </a:rPr>
              <a:t>Drug prices in Oregon</a:t>
            </a:r>
          </a:p>
        </p:txBody>
      </p:sp>
      <p:sp>
        <p:nvSpPr>
          <p:cNvPr id="2" name="object 3">
            <a:extLst>
              <a:ext uri="{FF2B5EF4-FFF2-40B4-BE49-F238E27FC236}">
                <a16:creationId xmlns:a16="http://schemas.microsoft.com/office/drawing/2014/main" id="{475ECCC6-B012-C635-2C26-4A6F85CF8657}"/>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2849959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05F9-FAA8-06E9-FD3D-5D3BA25BC52A}"/>
              </a:ext>
            </a:extLst>
          </p:cNvPr>
          <p:cNvSpPr>
            <a:spLocks noGrp="1"/>
          </p:cNvSpPr>
          <p:nvPr>
            <p:ph type="title"/>
          </p:nvPr>
        </p:nvSpPr>
        <p:spPr/>
        <p:txBody>
          <a:bodyPr/>
          <a:lstStyle/>
          <a:p>
            <a:r>
              <a:rPr lang="en-US" dirty="0"/>
              <a:t>Lack of drug pricing transparency creates variability in experience</a:t>
            </a:r>
          </a:p>
        </p:txBody>
      </p:sp>
      <p:graphicFrame>
        <p:nvGraphicFramePr>
          <p:cNvPr id="6" name="Chart 5">
            <a:extLst>
              <a:ext uri="{FF2B5EF4-FFF2-40B4-BE49-F238E27FC236}">
                <a16:creationId xmlns:a16="http://schemas.microsoft.com/office/drawing/2014/main" id="{2DE9102E-0B98-F66E-5937-3D56E8E87EE5}"/>
              </a:ext>
            </a:extLst>
          </p:cNvPr>
          <p:cNvGraphicFramePr/>
          <p:nvPr/>
        </p:nvGraphicFramePr>
        <p:xfrm>
          <a:off x="2296887" y="1585273"/>
          <a:ext cx="7975188"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13097825-2F07-483C-59C9-1C18F2125649}"/>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567463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3EDA-5CF4-4157-A3F1-58D44377452E}"/>
              </a:ext>
            </a:extLst>
          </p:cNvPr>
          <p:cNvSpPr>
            <a:spLocks noGrp="1"/>
          </p:cNvSpPr>
          <p:nvPr>
            <p:ph type="title"/>
          </p:nvPr>
        </p:nvSpPr>
        <p:spPr/>
        <p:txBody>
          <a:bodyPr/>
          <a:lstStyle/>
          <a:p>
            <a:r>
              <a:rPr lang="en-US" dirty="0"/>
              <a:t>What Oregon taught us: The business of pharmacy is a casino</a:t>
            </a:r>
          </a:p>
        </p:txBody>
      </p:sp>
      <p:pic>
        <p:nvPicPr>
          <p:cNvPr id="5" name="Content Placeholder 4" descr="Graphical user interface, application&#10;&#10;Description automatically generated">
            <a:extLst>
              <a:ext uri="{FF2B5EF4-FFF2-40B4-BE49-F238E27FC236}">
                <a16:creationId xmlns:a16="http://schemas.microsoft.com/office/drawing/2014/main" id="{D5BFD237-7309-D621-F6BA-1650AFA81C0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19252" y="1796892"/>
            <a:ext cx="10522323" cy="4415314"/>
          </a:xfrm>
        </p:spPr>
      </p:pic>
      <p:sp>
        <p:nvSpPr>
          <p:cNvPr id="6" name="TextBox 5">
            <a:extLst>
              <a:ext uri="{FF2B5EF4-FFF2-40B4-BE49-F238E27FC236}">
                <a16:creationId xmlns:a16="http://schemas.microsoft.com/office/drawing/2014/main" id="{690BD3E0-8E27-9A9A-8EF5-699BB8B47F79}"/>
              </a:ext>
            </a:extLst>
          </p:cNvPr>
          <p:cNvSpPr txBox="1"/>
          <p:nvPr/>
        </p:nvSpPr>
        <p:spPr>
          <a:xfrm>
            <a:off x="4744796" y="6224744"/>
            <a:ext cx="6768331" cy="276999"/>
          </a:xfrm>
          <a:prstGeom prst="rect">
            <a:avLst/>
          </a:prstGeom>
          <a:noFill/>
        </p:spPr>
        <p:txBody>
          <a:bodyPr wrap="square">
            <a:spAutoFit/>
          </a:bodyPr>
          <a:lstStyle/>
          <a:p>
            <a:r>
              <a:rPr lang="en-US" sz="1200" dirty="0"/>
              <a:t>Source: </a:t>
            </a:r>
            <a:r>
              <a:rPr lang="en-US" sz="1200" dirty="0">
                <a:hlinkClick r:id="rId3"/>
              </a:rPr>
              <a:t>https://www.3axisadvisors.com/projects/2022/10/27/understanding-pharmacy-reimbursement-trends-in-oregon</a:t>
            </a:r>
            <a:r>
              <a:rPr lang="en-US" sz="1200" dirty="0"/>
              <a:t> </a:t>
            </a:r>
          </a:p>
        </p:txBody>
      </p:sp>
      <p:sp>
        <p:nvSpPr>
          <p:cNvPr id="3" name="object 3">
            <a:extLst>
              <a:ext uri="{FF2B5EF4-FFF2-40B4-BE49-F238E27FC236}">
                <a16:creationId xmlns:a16="http://schemas.microsoft.com/office/drawing/2014/main" id="{81720C83-B475-3A16-0B3E-F96F1309536E}"/>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253653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3EDA-5CF4-4157-A3F1-58D44377452E}"/>
              </a:ext>
            </a:extLst>
          </p:cNvPr>
          <p:cNvSpPr>
            <a:spLocks noGrp="1"/>
          </p:cNvSpPr>
          <p:nvPr>
            <p:ph type="title"/>
          </p:nvPr>
        </p:nvSpPr>
        <p:spPr/>
        <p:txBody>
          <a:bodyPr/>
          <a:lstStyle/>
          <a:p>
            <a:r>
              <a:rPr lang="en-US" dirty="0"/>
              <a:t>Losses are aplenty, but big scores determine profitability vs bankruptcy</a:t>
            </a:r>
          </a:p>
        </p:txBody>
      </p:sp>
      <p:sp>
        <p:nvSpPr>
          <p:cNvPr id="6" name="TextBox 5">
            <a:extLst>
              <a:ext uri="{FF2B5EF4-FFF2-40B4-BE49-F238E27FC236}">
                <a16:creationId xmlns:a16="http://schemas.microsoft.com/office/drawing/2014/main" id="{690BD3E0-8E27-9A9A-8EF5-699BB8B47F79}"/>
              </a:ext>
            </a:extLst>
          </p:cNvPr>
          <p:cNvSpPr txBox="1"/>
          <p:nvPr/>
        </p:nvSpPr>
        <p:spPr>
          <a:xfrm>
            <a:off x="5498824" y="6212206"/>
            <a:ext cx="4572000" cy="461665"/>
          </a:xfrm>
          <a:prstGeom prst="rect">
            <a:avLst/>
          </a:prstGeom>
          <a:noFill/>
        </p:spPr>
        <p:txBody>
          <a:bodyPr wrap="square">
            <a:spAutoFit/>
          </a:bodyPr>
          <a:lstStyle/>
          <a:p>
            <a:r>
              <a:rPr lang="en-US" sz="1200" dirty="0"/>
              <a:t>Source: https://www.3axisadvisors.com/projects/2022/10/27/understanding-pharmacy-reimbursement-trends-in-oregon</a:t>
            </a:r>
          </a:p>
        </p:txBody>
      </p:sp>
      <p:sp>
        <p:nvSpPr>
          <p:cNvPr id="4" name="Content Placeholder 3">
            <a:extLst>
              <a:ext uri="{FF2B5EF4-FFF2-40B4-BE49-F238E27FC236}">
                <a16:creationId xmlns:a16="http://schemas.microsoft.com/office/drawing/2014/main" id="{FB9B1936-CCF6-EC66-35DA-EDAB484BCF98}"/>
              </a:ext>
            </a:extLst>
          </p:cNvPr>
          <p:cNvSpPr>
            <a:spLocks noGrp="1"/>
          </p:cNvSpPr>
          <p:nvPr>
            <p:ph sz="half" idx="1"/>
          </p:nvPr>
        </p:nvSpPr>
        <p:spPr>
          <a:xfrm>
            <a:off x="647701" y="1757082"/>
            <a:ext cx="10647828" cy="4419882"/>
          </a:xfrm>
        </p:spPr>
        <p:txBody>
          <a:bodyPr/>
          <a:lstStyle/>
          <a:p>
            <a:r>
              <a:rPr lang="en-US" sz="2800" dirty="0"/>
              <a:t>18% of all claims are reimbursed below national average drug acquisition cost (NADAC)</a:t>
            </a:r>
          </a:p>
          <a:p>
            <a:r>
              <a:rPr lang="en-US" sz="2800" dirty="0"/>
              <a:t>Pharmacies don’t hit profitability until the 75</a:t>
            </a:r>
            <a:r>
              <a:rPr lang="en-US" sz="2800" baseline="30000" dirty="0"/>
              <a:t>th</a:t>
            </a:r>
            <a:r>
              <a:rPr lang="en-US" sz="2800" dirty="0"/>
              <a:t> percentile of claims</a:t>
            </a:r>
          </a:p>
          <a:p>
            <a:r>
              <a:rPr lang="en-US" sz="2800" dirty="0"/>
              <a:t>The 5% of claims with highest profits are responsible for 62% ($455 of $731) of pharmacies' total accumulated profit</a:t>
            </a:r>
          </a:p>
          <a:p>
            <a:r>
              <a:rPr lang="en-US" sz="2800" dirty="0"/>
              <a:t>Meanwhile, the most profitable prescriptions (i.e. generic Gleevec, generic Tecfidera, generic Xeloda) are being disproportionately filled at PBM-affiliated pharmacies</a:t>
            </a:r>
          </a:p>
          <a:p>
            <a:r>
              <a:rPr lang="en-US" sz="2800" dirty="0"/>
              <a:t>The losses are greatest in the Medicaid managed care programs.</a:t>
            </a:r>
          </a:p>
        </p:txBody>
      </p:sp>
      <p:sp>
        <p:nvSpPr>
          <p:cNvPr id="3" name="object 3">
            <a:extLst>
              <a:ext uri="{FF2B5EF4-FFF2-40B4-BE49-F238E27FC236}">
                <a16:creationId xmlns:a16="http://schemas.microsoft.com/office/drawing/2014/main" id="{82E06019-DD77-6AAF-C351-A8D76DAB0541}"/>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723957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3EDA-5CF4-4157-A3F1-58D44377452E}"/>
              </a:ext>
            </a:extLst>
          </p:cNvPr>
          <p:cNvSpPr>
            <a:spLocks noGrp="1"/>
          </p:cNvSpPr>
          <p:nvPr>
            <p:ph type="title"/>
          </p:nvPr>
        </p:nvSpPr>
        <p:spPr/>
        <p:txBody>
          <a:bodyPr/>
          <a:lstStyle/>
          <a:p>
            <a:r>
              <a:rPr lang="en-US" dirty="0"/>
              <a:t>Pharmacy profitability is highly inconsistent and inequitable</a:t>
            </a:r>
          </a:p>
        </p:txBody>
      </p:sp>
      <p:sp>
        <p:nvSpPr>
          <p:cNvPr id="6" name="TextBox 5">
            <a:extLst>
              <a:ext uri="{FF2B5EF4-FFF2-40B4-BE49-F238E27FC236}">
                <a16:creationId xmlns:a16="http://schemas.microsoft.com/office/drawing/2014/main" id="{690BD3E0-8E27-9A9A-8EF5-699BB8B47F79}"/>
              </a:ext>
            </a:extLst>
          </p:cNvPr>
          <p:cNvSpPr txBox="1"/>
          <p:nvPr/>
        </p:nvSpPr>
        <p:spPr>
          <a:xfrm>
            <a:off x="4744796" y="6224744"/>
            <a:ext cx="6768331" cy="276999"/>
          </a:xfrm>
          <a:prstGeom prst="rect">
            <a:avLst/>
          </a:prstGeom>
          <a:noFill/>
        </p:spPr>
        <p:txBody>
          <a:bodyPr wrap="square">
            <a:spAutoFit/>
          </a:bodyPr>
          <a:lstStyle/>
          <a:p>
            <a:r>
              <a:rPr lang="en-US" sz="1200" dirty="0"/>
              <a:t>Source: </a:t>
            </a:r>
            <a:r>
              <a:rPr lang="en-US" sz="1200" dirty="0">
                <a:hlinkClick r:id="rId2"/>
              </a:rPr>
              <a:t>https://www.3axisadvisors.com/projects/2022/10/27/understanding-pharmacy-reimbursement-trends-in-oregon</a:t>
            </a:r>
            <a:r>
              <a:rPr lang="en-US" sz="1200" dirty="0"/>
              <a:t> </a:t>
            </a:r>
          </a:p>
        </p:txBody>
      </p:sp>
      <p:sp>
        <p:nvSpPr>
          <p:cNvPr id="3" name="object 3">
            <a:extLst>
              <a:ext uri="{FF2B5EF4-FFF2-40B4-BE49-F238E27FC236}">
                <a16:creationId xmlns:a16="http://schemas.microsoft.com/office/drawing/2014/main" id="{81720C83-B475-3A16-0B3E-F96F1309536E}"/>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pic>
        <p:nvPicPr>
          <p:cNvPr id="9" name="Picture 8">
            <a:extLst>
              <a:ext uri="{FF2B5EF4-FFF2-40B4-BE49-F238E27FC236}">
                <a16:creationId xmlns:a16="http://schemas.microsoft.com/office/drawing/2014/main" id="{573A54DF-F042-B9A5-DA46-D8D022B09BB7}"/>
              </a:ext>
            </a:extLst>
          </p:cNvPr>
          <p:cNvPicPr>
            <a:picLocks noChangeAspect="1"/>
          </p:cNvPicPr>
          <p:nvPr/>
        </p:nvPicPr>
        <p:blipFill rotWithShape="1">
          <a:blip r:embed="rId3"/>
          <a:srcRect l="30000" t="16569" r="33447" b="35534"/>
          <a:stretch/>
        </p:blipFill>
        <p:spPr>
          <a:xfrm>
            <a:off x="2978113" y="1628656"/>
            <a:ext cx="6235773" cy="4596088"/>
          </a:xfrm>
          <a:prstGeom prst="rect">
            <a:avLst/>
          </a:prstGeom>
        </p:spPr>
      </p:pic>
    </p:spTree>
    <p:extLst>
      <p:ext uri="{BB962C8B-B14F-4D97-AF65-F5344CB8AC3E}">
        <p14:creationId xmlns:p14="http://schemas.microsoft.com/office/powerpoint/2010/main" val="4230544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07822-9A05-C5DF-A36D-06BE5F7F0CE2}"/>
              </a:ext>
            </a:extLst>
          </p:cNvPr>
          <p:cNvSpPr>
            <a:spLocks noGrp="1"/>
          </p:cNvSpPr>
          <p:nvPr>
            <p:ph type="title"/>
          </p:nvPr>
        </p:nvSpPr>
        <p:spPr/>
        <p:txBody>
          <a:bodyPr/>
          <a:lstStyle/>
          <a:p>
            <a:r>
              <a:rPr lang="en-US" dirty="0"/>
              <a:t>The dimethyl fumarate outlier case study in Oregon</a:t>
            </a:r>
          </a:p>
        </p:txBody>
      </p:sp>
      <p:sp>
        <p:nvSpPr>
          <p:cNvPr id="3" name="Content Placeholder 2">
            <a:extLst>
              <a:ext uri="{FF2B5EF4-FFF2-40B4-BE49-F238E27FC236}">
                <a16:creationId xmlns:a16="http://schemas.microsoft.com/office/drawing/2014/main" id="{F74FBD51-534E-7DD0-3BFB-D4CDB7FD1C5A}"/>
              </a:ext>
            </a:extLst>
          </p:cNvPr>
          <p:cNvSpPr>
            <a:spLocks noGrp="1"/>
          </p:cNvSpPr>
          <p:nvPr>
            <p:ph sz="half" idx="1"/>
          </p:nvPr>
        </p:nvSpPr>
        <p:spPr/>
        <p:txBody>
          <a:bodyPr/>
          <a:lstStyle/>
          <a:p>
            <a:r>
              <a:rPr lang="en-US" sz="2000" dirty="0">
                <a:latin typeface="Arial Narrow" panose="020B0606020202030204" pitchFamily="34" charset="0"/>
                <a:ea typeface="Arial Narrow" panose="020B0606020202030204" pitchFamily="34" charset="0"/>
                <a:cs typeface="Times New Roman" panose="02020603050405020304" pitchFamily="18" charset="0"/>
              </a:rPr>
              <a:t>Dimethyl fumarate 240 mg is the generic equivalent for Biogen’s blockbuster multiple sclerosis (MS) medication, Tecfidera</a:t>
            </a:r>
            <a:r>
              <a:rPr lang="en-US" sz="2000" dirty="0">
                <a:solidFill>
                  <a:srgbClr val="4D5156"/>
                </a:solidFill>
                <a:latin typeface="MS Gothic" panose="020B0609070205080204" pitchFamily="49" charset="-128"/>
                <a:ea typeface="Arial Narrow" panose="020B0606020202030204" pitchFamily="34" charset="0"/>
                <a:cs typeface="Times New Roman" panose="02020603050405020304" pitchFamily="18" charset="0"/>
              </a:rPr>
              <a:t>® </a:t>
            </a:r>
          </a:p>
          <a:p>
            <a:r>
              <a:rPr lang="en-US" sz="2000" dirty="0">
                <a:latin typeface="Arial Narrow" panose="020B0606020202030204" pitchFamily="34" charset="0"/>
                <a:ea typeface="Arial Narrow" panose="020B0606020202030204" pitchFamily="34" charset="0"/>
                <a:cs typeface="Times New Roman" panose="02020603050405020304" pitchFamily="18" charset="0"/>
              </a:rPr>
              <a:t>Tecfidera</a:t>
            </a:r>
            <a:r>
              <a:rPr lang="en-US" sz="2000" dirty="0">
                <a:solidFill>
                  <a:srgbClr val="4D5156"/>
                </a:solidFill>
                <a:latin typeface="MS Gothic" panose="020B0609070205080204" pitchFamily="49" charset="-128"/>
                <a:ea typeface="Arial Narrow" panose="020B0606020202030204" pitchFamily="34" charset="0"/>
                <a:cs typeface="Times New Roman" panose="02020603050405020304" pitchFamily="18" charset="0"/>
              </a:rPr>
              <a:t>® </a:t>
            </a:r>
            <a:r>
              <a:rPr lang="en-US" sz="2000" dirty="0">
                <a:latin typeface="Arial Narrow" panose="020B0606020202030204" pitchFamily="34" charset="0"/>
                <a:ea typeface="Arial Narrow" panose="020B0606020202030204" pitchFamily="34" charset="0"/>
                <a:cs typeface="Times New Roman" panose="02020603050405020304" pitchFamily="18" charset="0"/>
              </a:rPr>
              <a:t>lost patent exclusivity in August of 2020. </a:t>
            </a:r>
          </a:p>
          <a:p>
            <a:r>
              <a:rPr lang="en-US" sz="2000" dirty="0">
                <a:latin typeface="Arial Narrow" panose="020B0606020202030204" pitchFamily="34" charset="0"/>
                <a:ea typeface="Arial Narrow" panose="020B0606020202030204" pitchFamily="34" charset="0"/>
                <a:cs typeface="Times New Roman" panose="02020603050405020304" pitchFamily="18" charset="0"/>
              </a:rPr>
              <a:t>The loss of exclusivity opened the drug up to generic competition shortly thereafter.</a:t>
            </a:r>
          </a:p>
          <a:p>
            <a:pPr lvl="1"/>
            <a:r>
              <a:rPr lang="en-US" sz="2000" dirty="0">
                <a:latin typeface="Arial Narrow" panose="020B0606020202030204" pitchFamily="34" charset="0"/>
                <a:ea typeface="Arial Narrow" panose="020B0606020202030204" pitchFamily="34" charset="0"/>
                <a:cs typeface="Times New Roman" panose="02020603050405020304" pitchFamily="18" charset="0"/>
              </a:rPr>
              <a:t>Prices to acquire the drug plummeted from where they’d been </a:t>
            </a:r>
            <a:endParaRPr lang="en-US" sz="2800" dirty="0"/>
          </a:p>
        </p:txBody>
      </p:sp>
      <p:pic>
        <p:nvPicPr>
          <p:cNvPr id="16" name="Picture 15">
            <a:extLst>
              <a:ext uri="{FF2B5EF4-FFF2-40B4-BE49-F238E27FC236}">
                <a16:creationId xmlns:a16="http://schemas.microsoft.com/office/drawing/2014/main" id="{AAA2FE99-E48C-EC21-5EBD-C0125A9E33A2}"/>
              </a:ext>
            </a:extLst>
          </p:cNvPr>
          <p:cNvPicPr>
            <a:picLocks noChangeAspect="1"/>
          </p:cNvPicPr>
          <p:nvPr/>
        </p:nvPicPr>
        <p:blipFill>
          <a:blip r:embed="rId2"/>
          <a:stretch>
            <a:fillRect/>
          </a:stretch>
        </p:blipFill>
        <p:spPr>
          <a:xfrm>
            <a:off x="6309093" y="2299339"/>
            <a:ext cx="3891075" cy="3403910"/>
          </a:xfrm>
          <a:prstGeom prst="rect">
            <a:avLst/>
          </a:prstGeom>
        </p:spPr>
      </p:pic>
      <p:sp>
        <p:nvSpPr>
          <p:cNvPr id="4" name="object 3">
            <a:extLst>
              <a:ext uri="{FF2B5EF4-FFF2-40B4-BE49-F238E27FC236}">
                <a16:creationId xmlns:a16="http://schemas.microsoft.com/office/drawing/2014/main" id="{9698EE85-DBDF-7437-FBB2-9C475E4BBEC2}"/>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5" name="object 3">
            <a:extLst>
              <a:ext uri="{FF2B5EF4-FFF2-40B4-BE49-F238E27FC236}">
                <a16:creationId xmlns:a16="http://schemas.microsoft.com/office/drawing/2014/main" id="{5E404788-BB16-4F98-2090-32E81D9AD839}"/>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584040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0C0677-56B0-ACE4-5E3B-DACEF0DD0D8A}"/>
              </a:ext>
            </a:extLst>
          </p:cNvPr>
          <p:cNvSpPr>
            <a:spLocks noGrp="1"/>
          </p:cNvSpPr>
          <p:nvPr>
            <p:ph type="title"/>
          </p:nvPr>
        </p:nvSpPr>
        <p:spPr>
          <a:xfrm>
            <a:off x="523783" y="214630"/>
            <a:ext cx="10981677" cy="1325563"/>
          </a:xfrm>
        </p:spPr>
        <p:txBody>
          <a:bodyPr/>
          <a:lstStyle/>
          <a:p>
            <a:pPr algn="ctr"/>
            <a:r>
              <a:rPr lang="en-US" dirty="0"/>
              <a:t>A perspective view on prescription drug margin opportunity in Oregon</a:t>
            </a:r>
          </a:p>
        </p:txBody>
      </p:sp>
      <p:sp>
        <p:nvSpPr>
          <p:cNvPr id="7" name="Text Placeholder 6">
            <a:extLst>
              <a:ext uri="{FF2B5EF4-FFF2-40B4-BE49-F238E27FC236}">
                <a16:creationId xmlns:a16="http://schemas.microsoft.com/office/drawing/2014/main" id="{24A52B6F-CF77-6DF1-63EF-069F3F7148C2}"/>
              </a:ext>
            </a:extLst>
          </p:cNvPr>
          <p:cNvSpPr>
            <a:spLocks noGrp="1"/>
          </p:cNvSpPr>
          <p:nvPr>
            <p:ph type="body" idx="1"/>
          </p:nvPr>
        </p:nvSpPr>
        <p:spPr>
          <a:xfrm>
            <a:off x="1926377" y="1628778"/>
            <a:ext cx="3868340" cy="823912"/>
          </a:xfrm>
        </p:spPr>
        <p:txBody>
          <a:bodyPr/>
          <a:lstStyle/>
          <a:p>
            <a:pPr algn="ctr"/>
            <a:r>
              <a:rPr lang="en-US" dirty="0">
                <a:solidFill>
                  <a:schemeClr val="accent1"/>
                </a:solidFill>
              </a:rPr>
              <a:t>One Dimethyl Fumarate Prescription</a:t>
            </a:r>
          </a:p>
        </p:txBody>
      </p:sp>
      <p:sp>
        <p:nvSpPr>
          <p:cNvPr id="9" name="Text Placeholder 8">
            <a:extLst>
              <a:ext uri="{FF2B5EF4-FFF2-40B4-BE49-F238E27FC236}">
                <a16:creationId xmlns:a16="http://schemas.microsoft.com/office/drawing/2014/main" id="{6DA122E6-FAF7-B114-97FB-799FB8C1EE70}"/>
              </a:ext>
            </a:extLst>
          </p:cNvPr>
          <p:cNvSpPr>
            <a:spLocks noGrp="1"/>
          </p:cNvSpPr>
          <p:nvPr>
            <p:ph type="body" sz="quarter" idx="3"/>
          </p:nvPr>
        </p:nvSpPr>
        <p:spPr>
          <a:xfrm>
            <a:off x="6072428" y="1540192"/>
            <a:ext cx="3887391" cy="823912"/>
          </a:xfrm>
        </p:spPr>
        <p:txBody>
          <a:bodyPr/>
          <a:lstStyle/>
          <a:p>
            <a:pPr algn="ctr"/>
            <a:r>
              <a:rPr lang="en-US" dirty="0"/>
              <a:t>1,011</a:t>
            </a:r>
          </a:p>
          <a:p>
            <a:pPr algn="ctr"/>
            <a:r>
              <a:rPr lang="en-US" dirty="0"/>
              <a:t>Average Retail Pharmacy Rx</a:t>
            </a:r>
          </a:p>
        </p:txBody>
      </p:sp>
      <p:sp>
        <p:nvSpPr>
          <p:cNvPr id="11" name="TextBox 10">
            <a:extLst>
              <a:ext uri="{FF2B5EF4-FFF2-40B4-BE49-F238E27FC236}">
                <a16:creationId xmlns:a16="http://schemas.microsoft.com/office/drawing/2014/main" id="{8FEEEA1A-71ED-3369-929F-F135ED826DC1}"/>
              </a:ext>
            </a:extLst>
          </p:cNvPr>
          <p:cNvSpPr txBox="1"/>
          <p:nvPr/>
        </p:nvSpPr>
        <p:spPr>
          <a:xfrm>
            <a:off x="5016323" y="1748347"/>
            <a:ext cx="1556788" cy="584775"/>
          </a:xfrm>
          <a:prstGeom prst="rect">
            <a:avLst/>
          </a:prstGeom>
          <a:noFill/>
        </p:spPr>
        <p:txBody>
          <a:bodyPr wrap="square" rtlCol="0">
            <a:spAutoFit/>
          </a:bodyPr>
          <a:lstStyle/>
          <a:p>
            <a:pPr algn="ctr"/>
            <a:r>
              <a:rPr lang="en-US" sz="3200" dirty="0"/>
              <a:t>=</a:t>
            </a:r>
            <a:endParaRPr lang="en-US" dirty="0"/>
          </a:p>
        </p:txBody>
      </p:sp>
      <p:sp>
        <p:nvSpPr>
          <p:cNvPr id="12" name="Arrow: Down 11">
            <a:extLst>
              <a:ext uri="{FF2B5EF4-FFF2-40B4-BE49-F238E27FC236}">
                <a16:creationId xmlns:a16="http://schemas.microsoft.com/office/drawing/2014/main" id="{FC2F4304-F81A-4D6D-41B6-04F18CC4246C}"/>
              </a:ext>
            </a:extLst>
          </p:cNvPr>
          <p:cNvSpPr/>
          <p:nvPr/>
        </p:nvSpPr>
        <p:spPr>
          <a:xfrm>
            <a:off x="3643731" y="2572260"/>
            <a:ext cx="433633" cy="1283265"/>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5D876ECD-7F07-BEF3-AB16-74F1E0C70A15}"/>
              </a:ext>
            </a:extLst>
          </p:cNvPr>
          <p:cNvPicPr>
            <a:picLocks noChangeAspect="1"/>
          </p:cNvPicPr>
          <p:nvPr/>
        </p:nvPicPr>
        <p:blipFill>
          <a:blip r:embed="rId2"/>
          <a:stretch>
            <a:fillRect/>
          </a:stretch>
        </p:blipFill>
        <p:spPr>
          <a:xfrm>
            <a:off x="5444373" y="2572260"/>
            <a:ext cx="5143500" cy="3228975"/>
          </a:xfrm>
          <a:prstGeom prst="rect">
            <a:avLst/>
          </a:prstGeom>
        </p:spPr>
      </p:pic>
      <p:pic>
        <p:nvPicPr>
          <p:cNvPr id="48" name="Picture 47">
            <a:extLst>
              <a:ext uri="{FF2B5EF4-FFF2-40B4-BE49-F238E27FC236}">
                <a16:creationId xmlns:a16="http://schemas.microsoft.com/office/drawing/2014/main" id="{BCE5FFAA-A9DD-18EB-CBA3-D048DCA56C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85" t="67086" r="77090" b="29937"/>
          <a:stretch/>
        </p:blipFill>
        <p:spPr>
          <a:xfrm>
            <a:off x="3661282" y="4017064"/>
            <a:ext cx="367647" cy="169682"/>
          </a:xfrm>
          <a:prstGeom prst="rect">
            <a:avLst/>
          </a:prstGeom>
        </p:spPr>
      </p:pic>
      <p:sp>
        <p:nvSpPr>
          <p:cNvPr id="2" name="TextBox 1">
            <a:extLst>
              <a:ext uri="{FF2B5EF4-FFF2-40B4-BE49-F238E27FC236}">
                <a16:creationId xmlns:a16="http://schemas.microsoft.com/office/drawing/2014/main" id="{C6413DA2-66E5-B436-C116-D06C9527044D}"/>
              </a:ext>
            </a:extLst>
          </p:cNvPr>
          <p:cNvSpPr txBox="1"/>
          <p:nvPr/>
        </p:nvSpPr>
        <p:spPr>
          <a:xfrm>
            <a:off x="2274017" y="5920804"/>
            <a:ext cx="7643966" cy="646331"/>
          </a:xfrm>
          <a:prstGeom prst="rect">
            <a:avLst/>
          </a:prstGeom>
          <a:noFill/>
        </p:spPr>
        <p:txBody>
          <a:bodyPr wrap="square" rtlCol="0">
            <a:spAutoFit/>
          </a:bodyPr>
          <a:lstStyle/>
          <a:p>
            <a:pPr algn="ctr"/>
            <a:r>
              <a:rPr lang="en-US" b="1" dirty="0"/>
              <a:t>Oregon Study Pharmacies Did Not Dispense a Single Dimethyl Fumarate Rx in Oregon Medicaid</a:t>
            </a:r>
          </a:p>
        </p:txBody>
      </p:sp>
      <p:sp>
        <p:nvSpPr>
          <p:cNvPr id="3" name="object 3">
            <a:extLst>
              <a:ext uri="{FF2B5EF4-FFF2-40B4-BE49-F238E27FC236}">
                <a16:creationId xmlns:a16="http://schemas.microsoft.com/office/drawing/2014/main" id="{ACE448F3-6215-A251-82C4-B503A683D250}"/>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4" name="object 3">
            <a:extLst>
              <a:ext uri="{FF2B5EF4-FFF2-40B4-BE49-F238E27FC236}">
                <a16:creationId xmlns:a16="http://schemas.microsoft.com/office/drawing/2014/main" id="{06C13DCE-D66B-08A9-87C9-3134DACD20C9}"/>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775649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a:xfrm>
            <a:off x="647700" y="387350"/>
            <a:ext cx="10754590" cy="1325563"/>
          </a:xfrm>
        </p:spPr>
        <p:txBody>
          <a:bodyPr/>
          <a:lstStyle/>
          <a:p>
            <a:r>
              <a:rPr lang="en-US" dirty="0"/>
              <a:t>Our drug distribution system</a:t>
            </a:r>
          </a:p>
        </p:txBody>
      </p:sp>
      <p:sp>
        <p:nvSpPr>
          <p:cNvPr id="14" name="Content Placeholder 2">
            <a:extLst>
              <a:ext uri="{FF2B5EF4-FFF2-40B4-BE49-F238E27FC236}">
                <a16:creationId xmlns:a16="http://schemas.microsoft.com/office/drawing/2014/main" id="{965DED3D-CA2B-4581-A854-E59174712BA6}"/>
              </a:ext>
            </a:extLst>
          </p:cNvPr>
          <p:cNvSpPr>
            <a:spLocks noGrp="1"/>
          </p:cNvSpPr>
          <p:nvPr>
            <p:ph idx="1"/>
          </p:nvPr>
        </p:nvSpPr>
        <p:spPr>
          <a:xfrm>
            <a:off x="647700" y="1367161"/>
            <a:ext cx="10896600" cy="4774877"/>
          </a:xfrm>
        </p:spPr>
        <p:txBody>
          <a:bodyPr/>
          <a:lstStyle/>
          <a:p>
            <a:pPr marL="0" indent="0">
              <a:lnSpc>
                <a:spcPct val="110000"/>
              </a:lnSpc>
              <a:buNone/>
            </a:pPr>
            <a:r>
              <a:rPr lang="en-US" sz="3000" dirty="0"/>
              <a:t>While there are many smaller, independent players at each layer of the drug channel, it is reasonable to assume that the primary goal of the largest publicly traded companies is to increase returns to shareholders – it is their true fiduciary obligation.</a:t>
            </a:r>
          </a:p>
          <a:p>
            <a:pPr marL="0" indent="0">
              <a:lnSpc>
                <a:spcPct val="110000"/>
              </a:lnSpc>
              <a:buNone/>
            </a:pPr>
            <a:r>
              <a:rPr lang="en-US" sz="3000" dirty="0"/>
              <a:t>This is important to remember – not because profit incentive is wrong – but because it’s vital to understand the incentives that drive supply chain behavior.</a:t>
            </a:r>
          </a:p>
          <a:p>
            <a:pPr marL="0" indent="0">
              <a:lnSpc>
                <a:spcPct val="110000"/>
              </a:lnSpc>
              <a:buNone/>
            </a:pPr>
            <a:r>
              <a:rPr lang="en-US" sz="3000" dirty="0"/>
              <a:t>In our efforts to control prescription drug costs, a proper calibration of incentives is necessary to ensure efficient spending and maintain robust access to pharmaceuticals.</a:t>
            </a:r>
          </a:p>
        </p:txBody>
      </p:sp>
      <p:sp>
        <p:nvSpPr>
          <p:cNvPr id="3" name="object 3">
            <a:extLst>
              <a:ext uri="{FF2B5EF4-FFF2-40B4-BE49-F238E27FC236}">
                <a16:creationId xmlns:a16="http://schemas.microsoft.com/office/drawing/2014/main" id="{FD7933CC-9A11-0853-D4D6-7C46E225156C}"/>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251038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DCC76F-D034-B649-F415-21DCA340D38A}"/>
              </a:ext>
            </a:extLst>
          </p:cNvPr>
          <p:cNvSpPr>
            <a:spLocks noGrp="1"/>
          </p:cNvSpPr>
          <p:nvPr>
            <p:ph type="title"/>
          </p:nvPr>
        </p:nvSpPr>
        <p:spPr/>
        <p:txBody>
          <a:bodyPr/>
          <a:lstStyle/>
          <a:p>
            <a:r>
              <a:rPr lang="en-US" dirty="0"/>
              <a:t>These findings are not unique to Oregon</a:t>
            </a:r>
          </a:p>
        </p:txBody>
      </p:sp>
      <p:pic>
        <p:nvPicPr>
          <p:cNvPr id="3" name="Picture 2">
            <a:extLst>
              <a:ext uri="{FF2B5EF4-FFF2-40B4-BE49-F238E27FC236}">
                <a16:creationId xmlns:a16="http://schemas.microsoft.com/office/drawing/2014/main" id="{F5A1271E-FD49-B055-FDB2-2085A7C0A90C}"/>
              </a:ext>
            </a:extLst>
          </p:cNvPr>
          <p:cNvPicPr>
            <a:picLocks noChangeAspect="1"/>
          </p:cNvPicPr>
          <p:nvPr/>
        </p:nvPicPr>
        <p:blipFill rotWithShape="1">
          <a:blip r:embed="rId2"/>
          <a:srcRect l="11354" t="15185" r="22083" b="3703"/>
          <a:stretch/>
        </p:blipFill>
        <p:spPr>
          <a:xfrm>
            <a:off x="2481262" y="1468157"/>
            <a:ext cx="7229476" cy="4955416"/>
          </a:xfrm>
          <a:prstGeom prst="rect">
            <a:avLst/>
          </a:prstGeom>
        </p:spPr>
      </p:pic>
      <p:sp>
        <p:nvSpPr>
          <p:cNvPr id="2" name="object 3">
            <a:extLst>
              <a:ext uri="{FF2B5EF4-FFF2-40B4-BE49-F238E27FC236}">
                <a16:creationId xmlns:a16="http://schemas.microsoft.com/office/drawing/2014/main" id="{1F3D3D3C-EC1B-1FBE-5CE2-2250CBE42937}"/>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4" name="object 3">
            <a:extLst>
              <a:ext uri="{FF2B5EF4-FFF2-40B4-BE49-F238E27FC236}">
                <a16:creationId xmlns:a16="http://schemas.microsoft.com/office/drawing/2014/main" id="{C32A1FBB-AEB2-3D69-DE58-BA8CFFF2F48A}"/>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2734168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8CD453-B7F5-4071-B283-E0ADA9168758}"/>
              </a:ext>
            </a:extLst>
          </p:cNvPr>
          <p:cNvSpPr>
            <a:spLocks noGrp="1"/>
          </p:cNvSpPr>
          <p:nvPr>
            <p:ph type="title"/>
          </p:nvPr>
        </p:nvSpPr>
        <p:spPr>
          <a:xfrm>
            <a:off x="2356485" y="4277356"/>
            <a:ext cx="7475220" cy="1560320"/>
          </a:xfrm>
        </p:spPr>
        <p:txBody>
          <a:bodyPr vert="horz" lIns="91440" tIns="45720" rIns="91440" bIns="45720" rtlCol="0" anchor="b" anchorCtr="0">
            <a:normAutofit/>
          </a:bodyPr>
          <a:lstStyle/>
          <a:p>
            <a:pPr algn="ctr">
              <a:lnSpc>
                <a:spcPct val="90000"/>
              </a:lnSpc>
            </a:pPr>
            <a:r>
              <a:rPr lang="en-US" sz="4800" b="1" i="1" dirty="0">
                <a:solidFill>
                  <a:schemeClr val="accent1"/>
                </a:solidFill>
              </a:rPr>
              <a:t>These findings are not unique to Oregon</a:t>
            </a:r>
          </a:p>
        </p:txBody>
      </p:sp>
      <p:pic>
        <p:nvPicPr>
          <p:cNvPr id="9" name="Picture 8">
            <a:extLst>
              <a:ext uri="{FF2B5EF4-FFF2-40B4-BE49-F238E27FC236}">
                <a16:creationId xmlns:a16="http://schemas.microsoft.com/office/drawing/2014/main" id="{BE6751F9-52A2-9995-FCB9-3DFBAA3FA6CB}"/>
              </a:ext>
            </a:extLst>
          </p:cNvPr>
          <p:cNvPicPr>
            <a:picLocks noChangeAspect="1"/>
          </p:cNvPicPr>
          <p:nvPr/>
        </p:nvPicPr>
        <p:blipFill>
          <a:blip r:embed="rId2"/>
          <a:stretch>
            <a:fillRect/>
          </a:stretch>
        </p:blipFill>
        <p:spPr>
          <a:xfrm>
            <a:off x="1853691" y="517190"/>
            <a:ext cx="8480809" cy="3499516"/>
          </a:xfrm>
          <a:prstGeom prst="rect">
            <a:avLst/>
          </a:prstGeom>
        </p:spPr>
      </p:pic>
      <p:sp>
        <p:nvSpPr>
          <p:cNvPr id="2" name="object 3">
            <a:extLst>
              <a:ext uri="{FF2B5EF4-FFF2-40B4-BE49-F238E27FC236}">
                <a16:creationId xmlns:a16="http://schemas.microsoft.com/office/drawing/2014/main" id="{26927E67-92A6-BB45-2F5A-7D88267D7F1E}"/>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3" name="object 3">
            <a:extLst>
              <a:ext uri="{FF2B5EF4-FFF2-40B4-BE49-F238E27FC236}">
                <a16:creationId xmlns:a16="http://schemas.microsoft.com/office/drawing/2014/main" id="{3A1304F8-10B5-352A-8919-3400EBF87EE1}"/>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4183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66AF-565A-4B03-A323-7708EB13063E}"/>
              </a:ext>
            </a:extLst>
          </p:cNvPr>
          <p:cNvSpPr>
            <a:spLocks noGrp="1"/>
          </p:cNvSpPr>
          <p:nvPr>
            <p:ph type="title"/>
          </p:nvPr>
        </p:nvSpPr>
        <p:spPr>
          <a:xfrm>
            <a:off x="488272" y="381776"/>
            <a:ext cx="9604413" cy="1415471"/>
          </a:xfrm>
          <a:noFill/>
        </p:spPr>
        <p:txBody>
          <a:bodyPr vert="horz" lIns="68580" tIns="34290" rIns="68580" bIns="34290" rtlCol="0" anchor="ctr" anchorCtr="0">
            <a:noAutofit/>
          </a:bodyPr>
          <a:lstStyle/>
          <a:p>
            <a:r>
              <a:rPr lang="en-US" sz="3200" dirty="0"/>
              <a:t>More on margin seeking: Florida Medicaid MCO specialty pharmacy experience highlights the distortions</a:t>
            </a:r>
            <a:r>
              <a:rPr lang="en-US" sz="1800" dirty="0"/>
              <a:t/>
            </a:r>
            <a:br>
              <a:rPr lang="en-US" sz="1800" dirty="0"/>
            </a:br>
            <a:endParaRPr lang="en-US" sz="1800" dirty="0"/>
          </a:p>
        </p:txBody>
      </p:sp>
      <p:pic>
        <p:nvPicPr>
          <p:cNvPr id="6" name="Content Placeholder 5">
            <a:extLst>
              <a:ext uri="{FF2B5EF4-FFF2-40B4-BE49-F238E27FC236}">
                <a16:creationId xmlns:a16="http://schemas.microsoft.com/office/drawing/2014/main" id="{3C007D92-3A1C-4AD3-8354-DD35CEDDD023}"/>
              </a:ext>
            </a:extLst>
          </p:cNvPr>
          <p:cNvPicPr>
            <a:picLocks noGrp="1" noChangeAspect="1"/>
          </p:cNvPicPr>
          <p:nvPr>
            <p:ph sz="half" idx="1"/>
          </p:nvPr>
        </p:nvPicPr>
        <p:blipFill>
          <a:blip r:embed="rId2"/>
          <a:stretch>
            <a:fillRect/>
          </a:stretch>
        </p:blipFill>
        <p:spPr>
          <a:xfrm>
            <a:off x="5917345" y="1688267"/>
            <a:ext cx="4175340" cy="4070954"/>
          </a:xfrm>
          <a:prstGeom prst="rect">
            <a:avLst/>
          </a:prstGeom>
        </p:spPr>
      </p:pic>
      <p:sp>
        <p:nvSpPr>
          <p:cNvPr id="5" name="TextBox 4">
            <a:extLst>
              <a:ext uri="{FF2B5EF4-FFF2-40B4-BE49-F238E27FC236}">
                <a16:creationId xmlns:a16="http://schemas.microsoft.com/office/drawing/2014/main" id="{17FC4018-2B93-46DC-A481-C452F49F5E6D}"/>
              </a:ext>
            </a:extLst>
          </p:cNvPr>
          <p:cNvSpPr txBox="1"/>
          <p:nvPr/>
        </p:nvSpPr>
        <p:spPr>
          <a:xfrm>
            <a:off x="2134831" y="5759221"/>
            <a:ext cx="5689802" cy="196208"/>
          </a:xfrm>
          <a:prstGeom prst="rect">
            <a:avLst/>
          </a:prstGeom>
          <a:noFill/>
        </p:spPr>
        <p:txBody>
          <a:bodyPr wrap="square" rtlCol="0">
            <a:spAutoFit/>
          </a:bodyPr>
          <a:lstStyle/>
          <a:p>
            <a:r>
              <a:rPr lang="en-US" sz="675" dirty="0">
                <a:hlinkClick r:id="rId3"/>
              </a:rPr>
              <a:t>https://www.3axisadvisors.com/projects/2020/1/29/sunshine-in-the-black-box-of-pharmacy-benefits-management</a:t>
            </a:r>
            <a:r>
              <a:rPr lang="en-US" sz="675" dirty="0"/>
              <a:t> </a:t>
            </a:r>
          </a:p>
        </p:txBody>
      </p:sp>
      <p:sp>
        <p:nvSpPr>
          <p:cNvPr id="7" name="Content Placeholder 3">
            <a:extLst>
              <a:ext uri="{FF2B5EF4-FFF2-40B4-BE49-F238E27FC236}">
                <a16:creationId xmlns:a16="http://schemas.microsoft.com/office/drawing/2014/main" id="{AB2A7F64-402B-4A25-B0A7-008B78CD4119}"/>
              </a:ext>
            </a:extLst>
          </p:cNvPr>
          <p:cNvSpPr txBox="1">
            <a:spLocks/>
          </p:cNvSpPr>
          <p:nvPr/>
        </p:nvSpPr>
        <p:spPr>
          <a:xfrm>
            <a:off x="1020932" y="1797248"/>
            <a:ext cx="4796773" cy="3961973"/>
          </a:xfrm>
          <a:prstGeom prst="rect">
            <a:avLst/>
          </a:prstGeom>
        </p:spPr>
        <p:txBody>
          <a:bodyPr vert="horz" lIns="0" tIns="0" rIns="0" bIns="0" rtlCol="0">
            <a:noAutofit/>
          </a:bodyPr>
          <a:lstStyle>
            <a:lvl1pPr marL="349250" indent="-349250" algn="l" defTabSz="914400" rtl="0" eaLnBrk="1" latinLnBrk="0" hangingPunct="1">
              <a:lnSpc>
                <a:spcPct val="95000"/>
              </a:lnSpc>
              <a:spcBef>
                <a:spcPts val="500"/>
              </a:spcBef>
              <a:buClr>
                <a:schemeClr val="accent1"/>
              </a:buClr>
              <a:buSzPct val="85000"/>
              <a:buFont typeface=".Lucida Grande UI Regular"/>
              <a:buChar char="►"/>
              <a:tabLst/>
              <a:defRPr sz="2400" b="0" i="0" kern="1200">
                <a:solidFill>
                  <a:schemeClr val="tx1">
                    <a:lumMod val="85000"/>
                    <a:lumOff val="15000"/>
                  </a:schemeClr>
                </a:solidFill>
                <a:latin typeface="+mn-lt"/>
                <a:ea typeface="+mn-ea"/>
                <a:cs typeface="+mn-cs"/>
              </a:defRPr>
            </a:lvl1pPr>
            <a:lvl2pPr marL="782638" indent="-296863" algn="l" defTabSz="914400" rtl="0" eaLnBrk="1" latinLnBrk="0" hangingPunct="1">
              <a:lnSpc>
                <a:spcPct val="95000"/>
              </a:lnSpc>
              <a:spcBef>
                <a:spcPts val="500"/>
              </a:spcBef>
              <a:buFont typeface="Calibri" panose="020F0502020204030204" pitchFamily="34" charset="0"/>
              <a:buChar char="–"/>
              <a:tabLst/>
              <a:defRPr sz="2400" b="0" i="0" kern="1200">
                <a:solidFill>
                  <a:schemeClr val="tx1">
                    <a:lumMod val="85000"/>
                    <a:lumOff val="15000"/>
                  </a:schemeClr>
                </a:solidFill>
                <a:latin typeface="+mn-lt"/>
                <a:ea typeface="+mn-ea"/>
                <a:cs typeface="+mn-cs"/>
              </a:defRPr>
            </a:lvl2pPr>
            <a:lvl3pPr marL="1089025" indent="-222250" algn="l" defTabSz="914400" rtl="0" eaLnBrk="1" latinLnBrk="0" hangingPunct="1">
              <a:lnSpc>
                <a:spcPct val="95000"/>
              </a:lnSpc>
              <a:spcBef>
                <a:spcPts val="500"/>
              </a:spcBef>
              <a:buClr>
                <a:schemeClr val="accent2"/>
              </a:buClr>
              <a:buSzPct val="80000"/>
              <a:buFont typeface="System Font Regular"/>
              <a:buChar char="•"/>
              <a:tabLst/>
              <a:defRPr lang="en-US" sz="2400" b="0" i="0" kern="1200" dirty="0">
                <a:solidFill>
                  <a:schemeClr val="tx1">
                    <a:lumMod val="85000"/>
                    <a:lumOff val="15000"/>
                  </a:schemeClr>
                </a:solidFill>
                <a:latin typeface="+mn-lt"/>
                <a:ea typeface="+mn-ea"/>
                <a:cs typeface="+mn-cs"/>
              </a:defRPr>
            </a:lvl3pPr>
            <a:lvl4pPr marL="1544638" indent="-285750" algn="l" defTabSz="914400" rtl="0" eaLnBrk="1" latinLnBrk="0" hangingPunct="1">
              <a:lnSpc>
                <a:spcPct val="95000"/>
              </a:lnSpc>
              <a:spcBef>
                <a:spcPts val="500"/>
              </a:spcBef>
              <a:buFont typeface="Calibri" panose="020F0502020204030204" pitchFamily="34" charset="0"/>
              <a:buChar char="–"/>
              <a:tabLst/>
              <a:defRPr sz="2400" b="0" i="0" kern="1200">
                <a:solidFill>
                  <a:schemeClr val="tx1">
                    <a:lumMod val="85000"/>
                    <a:lumOff val="15000"/>
                  </a:schemeClr>
                </a:solidFill>
                <a:latin typeface="+mn-lt"/>
                <a:ea typeface="+mn-ea"/>
                <a:cs typeface="+mn-cs"/>
              </a:defRPr>
            </a:lvl4pPr>
            <a:lvl5pPr marL="1946275" indent="-254000" algn="l" defTabSz="914400" rtl="0" eaLnBrk="1" latinLnBrk="0" hangingPunct="1">
              <a:lnSpc>
                <a:spcPct val="95000"/>
              </a:lnSpc>
              <a:spcBef>
                <a:spcPts val="500"/>
              </a:spcBef>
              <a:buSzPct val="80000"/>
              <a:buFont typeface="Arial" panose="020B0604020202020204" pitchFamily="34" charset="0"/>
              <a:buChar char="•"/>
              <a:tabLst/>
              <a:defRPr sz="2400" b="0" i="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When comparing margins over NADAC in our Florida Medicaid analysis, it was overwhelmingly apparent that PBM-owned pharmacies received significantly more margin per prescription than traditional community pharmacies</a:t>
            </a:r>
          </a:p>
          <a:p>
            <a:pPr lvl="1"/>
            <a:r>
              <a:rPr lang="en-US" sz="1800" dirty="0"/>
              <a:t>Example: For Sunshine/Centene, 95% of all generic Gleevec 400 mg claims were filled at </a:t>
            </a:r>
            <a:r>
              <a:rPr lang="en-US" sz="1800" dirty="0" err="1"/>
              <a:t>Acaria</a:t>
            </a:r>
            <a:r>
              <a:rPr lang="en-US" sz="1800" dirty="0"/>
              <a:t>, Centene’s wholly owned specialty pharmacy, at a Margin over NADAC of </a:t>
            </a:r>
            <a:r>
              <a:rPr lang="en-US" sz="1800" b="1" dirty="0"/>
              <a:t>$4,399 per claim</a:t>
            </a:r>
          </a:p>
        </p:txBody>
      </p:sp>
      <p:sp>
        <p:nvSpPr>
          <p:cNvPr id="3" name="object 3">
            <a:extLst>
              <a:ext uri="{FF2B5EF4-FFF2-40B4-BE49-F238E27FC236}">
                <a16:creationId xmlns:a16="http://schemas.microsoft.com/office/drawing/2014/main" id="{A453AFB2-32B0-44D2-5046-6576E1EC8119}"/>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4" name="object 3">
            <a:extLst>
              <a:ext uri="{FF2B5EF4-FFF2-40B4-BE49-F238E27FC236}">
                <a16:creationId xmlns:a16="http://schemas.microsoft.com/office/drawing/2014/main" id="{BE4595F1-6811-259D-1FCB-48A9FADF225C}"/>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509615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a:bodyPr>
          <a:lstStyle/>
          <a:p>
            <a:r>
              <a:rPr lang="en-US" sz="4400" dirty="0"/>
              <a:t>More on margin seeking</a:t>
            </a:r>
          </a:p>
        </p:txBody>
      </p:sp>
      <p:sp>
        <p:nvSpPr>
          <p:cNvPr id="4" name="TextBox 3">
            <a:extLst>
              <a:ext uri="{FF2B5EF4-FFF2-40B4-BE49-F238E27FC236}">
                <a16:creationId xmlns:a16="http://schemas.microsoft.com/office/drawing/2014/main" id="{AF7677D8-13F3-4BD5-B8CD-4DE8C724241E}"/>
              </a:ext>
            </a:extLst>
          </p:cNvPr>
          <p:cNvSpPr txBox="1"/>
          <p:nvPr/>
        </p:nvSpPr>
        <p:spPr>
          <a:xfrm>
            <a:off x="2231550" y="6121192"/>
            <a:ext cx="7586403" cy="230832"/>
          </a:xfrm>
          <a:prstGeom prst="rect">
            <a:avLst/>
          </a:prstGeom>
          <a:noFill/>
        </p:spPr>
        <p:txBody>
          <a:bodyPr wrap="square" rtlCol="0">
            <a:spAutoFit/>
          </a:bodyPr>
          <a:lstStyle/>
          <a:p>
            <a:r>
              <a:rPr lang="en-US" sz="900" dirty="0">
                <a:hlinkClick r:id="rId2"/>
              </a:rPr>
              <a:t>https://www.3axisadvisors.com/projects/2020/1/29/sunshine-in-the-black-box-of-pharmacy-benefits-management</a:t>
            </a:r>
            <a:r>
              <a:rPr lang="en-US" sz="900" dirty="0"/>
              <a:t>  </a:t>
            </a:r>
          </a:p>
        </p:txBody>
      </p:sp>
      <p:sp>
        <p:nvSpPr>
          <p:cNvPr id="5" name="Content Placeholder 4">
            <a:extLst>
              <a:ext uri="{FF2B5EF4-FFF2-40B4-BE49-F238E27FC236}">
                <a16:creationId xmlns:a16="http://schemas.microsoft.com/office/drawing/2014/main" id="{13E13CF0-1D27-4726-8AF3-D24051F1AF97}"/>
              </a:ext>
            </a:extLst>
          </p:cNvPr>
          <p:cNvSpPr>
            <a:spLocks noGrp="1"/>
          </p:cNvSpPr>
          <p:nvPr>
            <p:ph idx="1"/>
          </p:nvPr>
        </p:nvSpPr>
        <p:spPr>
          <a:xfrm>
            <a:off x="736847" y="1845735"/>
            <a:ext cx="5234867" cy="2097971"/>
          </a:xfrm>
        </p:spPr>
        <p:txBody>
          <a:bodyPr>
            <a:normAutofit fontScale="92500" lnSpcReduction="10000"/>
          </a:bodyPr>
          <a:lstStyle/>
          <a:p>
            <a:r>
              <a:rPr lang="en-US" dirty="0"/>
              <a:t>As an example, one Florida pharmacy followed the PBMs’ pricing signals on Calcipotriene Cream so well that the total profit reported on this one drug at just one pharmacy was equal to the total profit reported by Florida MCOs on </a:t>
            </a:r>
            <a:r>
              <a:rPr lang="en-US" i="1" dirty="0"/>
              <a:t>all generic drugs </a:t>
            </a:r>
            <a:r>
              <a:rPr lang="en-US" dirty="0"/>
              <a:t>dispensed at 980 of Florida’s Small Pharmacies.</a:t>
            </a:r>
          </a:p>
          <a:p>
            <a:endParaRPr lang="en-US" dirty="0"/>
          </a:p>
        </p:txBody>
      </p:sp>
      <p:pic>
        <p:nvPicPr>
          <p:cNvPr id="6" name="Picture 5">
            <a:extLst>
              <a:ext uri="{FF2B5EF4-FFF2-40B4-BE49-F238E27FC236}">
                <a16:creationId xmlns:a16="http://schemas.microsoft.com/office/drawing/2014/main" id="{740A6093-4B03-47C0-A374-245D8A5F1A70}"/>
              </a:ext>
            </a:extLst>
          </p:cNvPr>
          <p:cNvPicPr>
            <a:picLocks noChangeAspect="1"/>
          </p:cNvPicPr>
          <p:nvPr/>
        </p:nvPicPr>
        <p:blipFill>
          <a:blip r:embed="rId3"/>
          <a:stretch>
            <a:fillRect/>
          </a:stretch>
        </p:blipFill>
        <p:spPr>
          <a:xfrm>
            <a:off x="6143391" y="1845734"/>
            <a:ext cx="3747370" cy="4022406"/>
          </a:xfrm>
          <a:prstGeom prst="rect">
            <a:avLst/>
          </a:prstGeom>
        </p:spPr>
      </p:pic>
      <p:pic>
        <p:nvPicPr>
          <p:cNvPr id="7" name="Picture 2" descr="Image result for generic dovonex">
            <a:extLst>
              <a:ext uri="{FF2B5EF4-FFF2-40B4-BE49-F238E27FC236}">
                <a16:creationId xmlns:a16="http://schemas.microsoft.com/office/drawing/2014/main" id="{16569923-84D3-4E55-9C27-73A47AD68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807" y="3856937"/>
            <a:ext cx="2706497" cy="1890037"/>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F8146985-06F9-599A-467B-88E8F6C898D4}"/>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8" name="object 3">
            <a:extLst>
              <a:ext uri="{FF2B5EF4-FFF2-40B4-BE49-F238E27FC236}">
                <a16:creationId xmlns:a16="http://schemas.microsoft.com/office/drawing/2014/main" id="{0819164F-D6D9-6F28-8267-6A52FB0F8792}"/>
              </a:ext>
            </a:extLst>
          </p:cNvPr>
          <p:cNvSpPr txBox="1"/>
          <p:nvPr/>
        </p:nvSpPr>
        <p:spPr>
          <a:xfrm>
            <a:off x="816622" y="6273086"/>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054567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a:bodyPr>
          <a:lstStyle/>
          <a:p>
            <a:r>
              <a:rPr lang="en-US" sz="4400" dirty="0"/>
              <a:t>Rise of the effective rates</a:t>
            </a:r>
          </a:p>
        </p:txBody>
      </p:sp>
      <p:sp>
        <p:nvSpPr>
          <p:cNvPr id="4" name="TextBox 3">
            <a:extLst>
              <a:ext uri="{FF2B5EF4-FFF2-40B4-BE49-F238E27FC236}">
                <a16:creationId xmlns:a16="http://schemas.microsoft.com/office/drawing/2014/main" id="{AF7677D8-13F3-4BD5-B8CD-4DE8C724241E}"/>
              </a:ext>
            </a:extLst>
          </p:cNvPr>
          <p:cNvSpPr txBox="1"/>
          <p:nvPr/>
        </p:nvSpPr>
        <p:spPr>
          <a:xfrm>
            <a:off x="5101701" y="6170529"/>
            <a:ext cx="4451909" cy="369332"/>
          </a:xfrm>
          <a:prstGeom prst="rect">
            <a:avLst/>
          </a:prstGeom>
          <a:noFill/>
        </p:spPr>
        <p:txBody>
          <a:bodyPr wrap="square" rtlCol="0">
            <a:spAutoFit/>
          </a:bodyPr>
          <a:lstStyle/>
          <a:p>
            <a:r>
              <a:rPr lang="en-US" sz="900" dirty="0"/>
              <a:t>Source: https://stories.usatodaynetwork.com/sideeffects/pharmacy-benefit-managers-poised-to-grab-money-theyve-already-paid-to-ohio-pharmacists/</a:t>
            </a:r>
          </a:p>
        </p:txBody>
      </p:sp>
      <p:pic>
        <p:nvPicPr>
          <p:cNvPr id="7" name="Picture 6" descr="The Columbus Dispatch">
            <a:extLst>
              <a:ext uri="{FF2B5EF4-FFF2-40B4-BE49-F238E27FC236}">
                <a16:creationId xmlns:a16="http://schemas.microsoft.com/office/drawing/2014/main" id="{37A9BC26-2D22-4672-9683-407E72788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137" y="2469029"/>
            <a:ext cx="4451909" cy="5600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0CE9BD1-20BF-4639-95CD-4138A1C2FA8F}"/>
              </a:ext>
            </a:extLst>
          </p:cNvPr>
          <p:cNvPicPr>
            <a:picLocks noChangeAspect="1"/>
          </p:cNvPicPr>
          <p:nvPr/>
        </p:nvPicPr>
        <p:blipFill rotWithShape="1">
          <a:blip r:embed="rId3"/>
          <a:srcRect l="4952" t="12050" r="1259" b="28718"/>
          <a:stretch/>
        </p:blipFill>
        <p:spPr>
          <a:xfrm>
            <a:off x="1842252" y="3081145"/>
            <a:ext cx="8575830" cy="3046564"/>
          </a:xfrm>
          <a:prstGeom prst="rect">
            <a:avLst/>
          </a:prstGeom>
        </p:spPr>
      </p:pic>
      <p:sp>
        <p:nvSpPr>
          <p:cNvPr id="12" name="Content Placeholder 2">
            <a:extLst>
              <a:ext uri="{FF2B5EF4-FFF2-40B4-BE49-F238E27FC236}">
                <a16:creationId xmlns:a16="http://schemas.microsoft.com/office/drawing/2014/main" id="{2FE25B26-AC1B-48AC-B120-1BF08DBE912B}"/>
              </a:ext>
            </a:extLst>
          </p:cNvPr>
          <p:cNvSpPr>
            <a:spLocks noGrp="1"/>
          </p:cNvSpPr>
          <p:nvPr>
            <p:ph sz="half" idx="1"/>
          </p:nvPr>
        </p:nvSpPr>
        <p:spPr>
          <a:xfrm>
            <a:off x="1920810" y="1376040"/>
            <a:ext cx="8418717" cy="877535"/>
          </a:xfrm>
        </p:spPr>
        <p:txBody>
          <a:bodyPr>
            <a:normAutofit fontScale="92500" lnSpcReduction="10000"/>
          </a:bodyPr>
          <a:lstStyle/>
          <a:p>
            <a:r>
              <a:rPr lang="en-US" sz="1600" dirty="0"/>
              <a:t>New phenomenon emerges where PBMs “overpay” pharmacies relative to their contract terms, building up on excess that can be clawed back at a later date</a:t>
            </a:r>
          </a:p>
          <a:p>
            <a:r>
              <a:rPr lang="en-US" sz="1600" dirty="0"/>
              <a:t>July 2019: Dispatch exposes these “effective rate </a:t>
            </a:r>
            <a:r>
              <a:rPr lang="en-US" sz="1600" dirty="0" err="1"/>
              <a:t>clawbacks</a:t>
            </a:r>
            <a:r>
              <a:rPr lang="en-US" sz="1600" dirty="0"/>
              <a:t>” as a new way that PBMs could arbitrage prescription drug claims. PBMs deny engaging in </a:t>
            </a:r>
            <a:r>
              <a:rPr lang="en-US" sz="1600" dirty="0" err="1"/>
              <a:t>clawbacks</a:t>
            </a:r>
            <a:r>
              <a:rPr lang="en-US" sz="1600" dirty="0"/>
              <a:t>; pharmacists warn each other that newly found margins are illusory</a:t>
            </a:r>
          </a:p>
        </p:txBody>
      </p:sp>
      <p:sp>
        <p:nvSpPr>
          <p:cNvPr id="3" name="object 3">
            <a:extLst>
              <a:ext uri="{FF2B5EF4-FFF2-40B4-BE49-F238E27FC236}">
                <a16:creationId xmlns:a16="http://schemas.microsoft.com/office/drawing/2014/main" id="{056C6392-6E86-567E-7B2E-7120A3B68166}"/>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5" name="object 3">
            <a:extLst>
              <a:ext uri="{FF2B5EF4-FFF2-40B4-BE49-F238E27FC236}">
                <a16:creationId xmlns:a16="http://schemas.microsoft.com/office/drawing/2014/main" id="{A2C699FA-5C71-7E7F-46F7-B0ED74EEE745}"/>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4137845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a:bodyPr>
          <a:lstStyle/>
          <a:p>
            <a:r>
              <a:rPr lang="en-US" sz="4400" dirty="0"/>
              <a:t>Rise of the effective rates</a:t>
            </a:r>
          </a:p>
        </p:txBody>
      </p:sp>
      <p:sp>
        <p:nvSpPr>
          <p:cNvPr id="4" name="TextBox 3">
            <a:extLst>
              <a:ext uri="{FF2B5EF4-FFF2-40B4-BE49-F238E27FC236}">
                <a16:creationId xmlns:a16="http://schemas.microsoft.com/office/drawing/2014/main" id="{AF7677D8-13F3-4BD5-B8CD-4DE8C724241E}"/>
              </a:ext>
            </a:extLst>
          </p:cNvPr>
          <p:cNvSpPr txBox="1"/>
          <p:nvPr/>
        </p:nvSpPr>
        <p:spPr>
          <a:xfrm>
            <a:off x="5409579" y="5690298"/>
            <a:ext cx="7586403" cy="230832"/>
          </a:xfrm>
          <a:prstGeom prst="rect">
            <a:avLst/>
          </a:prstGeom>
          <a:noFill/>
        </p:spPr>
        <p:txBody>
          <a:bodyPr wrap="square" rtlCol="0">
            <a:spAutoFit/>
          </a:bodyPr>
          <a:lstStyle/>
          <a:p>
            <a:r>
              <a:rPr lang="en-US" sz="900" dirty="0"/>
              <a:t>Reference: </a:t>
            </a:r>
            <a:r>
              <a:rPr lang="en-US" sz="900" dirty="0">
                <a:hlinkClick r:id="rId2"/>
              </a:rPr>
              <a:t>https://www.3axisadvisors.com/projects/2019/4/28/analysis-of-pbm-spread-pricing-in-michigan-medicaid-managed-care</a:t>
            </a:r>
            <a:r>
              <a:rPr lang="en-US" sz="900" dirty="0"/>
              <a:t> </a:t>
            </a:r>
          </a:p>
        </p:txBody>
      </p:sp>
      <p:pic>
        <p:nvPicPr>
          <p:cNvPr id="7" name="Picture 6">
            <a:extLst>
              <a:ext uri="{FF2B5EF4-FFF2-40B4-BE49-F238E27FC236}">
                <a16:creationId xmlns:a16="http://schemas.microsoft.com/office/drawing/2014/main" id="{98E44116-B712-4906-AB81-FE21136B4247}"/>
              </a:ext>
            </a:extLst>
          </p:cNvPr>
          <p:cNvPicPr>
            <a:picLocks noChangeAspect="1"/>
          </p:cNvPicPr>
          <p:nvPr/>
        </p:nvPicPr>
        <p:blipFill rotWithShape="1">
          <a:blip r:embed="rId3"/>
          <a:srcRect l="24563" t="31316" r="37573" b="34854"/>
          <a:stretch/>
        </p:blipFill>
        <p:spPr>
          <a:xfrm>
            <a:off x="5412386" y="1336145"/>
            <a:ext cx="6131914" cy="3081680"/>
          </a:xfrm>
          <a:prstGeom prst="rect">
            <a:avLst/>
          </a:prstGeom>
        </p:spPr>
      </p:pic>
      <p:pic>
        <p:nvPicPr>
          <p:cNvPr id="9" name="Picture 8">
            <a:extLst>
              <a:ext uri="{FF2B5EF4-FFF2-40B4-BE49-F238E27FC236}">
                <a16:creationId xmlns:a16="http://schemas.microsoft.com/office/drawing/2014/main" id="{CA323793-EA9C-4B13-8820-EF92107606CE}"/>
              </a:ext>
            </a:extLst>
          </p:cNvPr>
          <p:cNvPicPr>
            <a:picLocks noChangeAspect="1"/>
          </p:cNvPicPr>
          <p:nvPr/>
        </p:nvPicPr>
        <p:blipFill rotWithShape="1">
          <a:blip r:embed="rId4"/>
          <a:srcRect l="24466" t="69633" r="37379" b="16386"/>
          <a:stretch/>
        </p:blipFill>
        <p:spPr>
          <a:xfrm>
            <a:off x="5409579" y="4417824"/>
            <a:ext cx="6131913" cy="1263831"/>
          </a:xfrm>
          <a:prstGeom prst="rect">
            <a:avLst/>
          </a:prstGeom>
        </p:spPr>
      </p:pic>
      <p:sp>
        <p:nvSpPr>
          <p:cNvPr id="8" name="Content Placeholder 2">
            <a:extLst>
              <a:ext uri="{FF2B5EF4-FFF2-40B4-BE49-F238E27FC236}">
                <a16:creationId xmlns:a16="http://schemas.microsoft.com/office/drawing/2014/main" id="{DC811FF1-F5F0-428D-91D7-F9C824B6D5A1}"/>
              </a:ext>
            </a:extLst>
          </p:cNvPr>
          <p:cNvSpPr txBox="1">
            <a:spLocks/>
          </p:cNvSpPr>
          <p:nvPr/>
        </p:nvSpPr>
        <p:spPr>
          <a:xfrm>
            <a:off x="647700" y="1871104"/>
            <a:ext cx="4622675" cy="3934610"/>
          </a:xfrm>
          <a:prstGeom prst="rect">
            <a:avLst/>
          </a:prstGeom>
        </p:spPr>
        <p:txBody>
          <a:bodyPr vert="horz" lIns="0" tIns="0" rIns="0" bIns="0" rtlCol="0">
            <a:normAutofit fontScale="92500"/>
          </a:bodyPr>
          <a:lstStyle>
            <a:lvl1pPr marL="407988" indent="-407988" algn="l" defTabSz="914400" rtl="0" eaLnBrk="1" latinLnBrk="0" hangingPunct="1">
              <a:lnSpc>
                <a:spcPct val="90000"/>
              </a:lnSpc>
              <a:spcBef>
                <a:spcPts val="1000"/>
              </a:spcBef>
              <a:buClr>
                <a:schemeClr val="accent1"/>
              </a:buClr>
              <a:buSzPct val="90000"/>
              <a:buFont typeface=".Lucida Grande UI Regular"/>
              <a:buChar char="►"/>
              <a:tabLst/>
              <a:defRPr lang="en-US" sz="2400" b="0" i="0" kern="1200" dirty="0">
                <a:solidFill>
                  <a:schemeClr val="bg2">
                    <a:lumMod val="10000"/>
                  </a:schemeClr>
                </a:solidFill>
                <a:latin typeface="+mn-lt"/>
                <a:ea typeface="+mn-ea"/>
                <a:cs typeface="+mn-cs"/>
              </a:defRPr>
            </a:lvl1pPr>
            <a:lvl2pPr marL="747713" indent="-22701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 Michigan, after spread pricing was eliminated in 2018, pharmacy reimbursements started rising (100%-125% increase under OptumRx and CVS/Caremark).</a:t>
            </a:r>
          </a:p>
          <a:p>
            <a:r>
              <a:rPr lang="en-US" sz="2000" dirty="0"/>
              <a:t>We later learned from pharmacies that much of the increased payments were clawed back.</a:t>
            </a:r>
          </a:p>
          <a:p>
            <a:r>
              <a:rPr lang="en-US" sz="2000" dirty="0"/>
              <a:t>In a pass-through pricing model, plan sponsors lose auditing visibility once reimbursement hits the pharmacy.</a:t>
            </a:r>
          </a:p>
          <a:p>
            <a:r>
              <a:rPr lang="en-US" sz="2000" dirty="0"/>
              <a:t>By overpaying at the point of sale, and clawing back excess payments later, PBMs have shifted spread to post-adjudication and out of sight from plan sponsors.</a:t>
            </a:r>
          </a:p>
        </p:txBody>
      </p:sp>
      <p:sp>
        <p:nvSpPr>
          <p:cNvPr id="3" name="object 3">
            <a:extLst>
              <a:ext uri="{FF2B5EF4-FFF2-40B4-BE49-F238E27FC236}">
                <a16:creationId xmlns:a16="http://schemas.microsoft.com/office/drawing/2014/main" id="{ACFAE16A-F11D-734A-4EE2-21F6B166D895}"/>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5" name="object 3">
            <a:extLst>
              <a:ext uri="{FF2B5EF4-FFF2-40B4-BE49-F238E27FC236}">
                <a16:creationId xmlns:a16="http://schemas.microsoft.com/office/drawing/2014/main" id="{445F07B5-F6D1-A801-47CD-4803B5E00F98}"/>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6205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EC-EF96-489E-BD11-B37D2AE1EA90}"/>
              </a:ext>
            </a:extLst>
          </p:cNvPr>
          <p:cNvSpPr>
            <a:spLocks noGrp="1"/>
          </p:cNvSpPr>
          <p:nvPr>
            <p:ph type="title"/>
          </p:nvPr>
        </p:nvSpPr>
        <p:spPr/>
        <p:txBody>
          <a:bodyPr>
            <a:normAutofit/>
          </a:bodyPr>
          <a:lstStyle/>
          <a:p>
            <a:r>
              <a:rPr lang="en-US" sz="4400" dirty="0"/>
              <a:t>Rise of the effective rates</a:t>
            </a:r>
          </a:p>
        </p:txBody>
      </p:sp>
      <p:sp>
        <p:nvSpPr>
          <p:cNvPr id="4" name="TextBox 3">
            <a:extLst>
              <a:ext uri="{FF2B5EF4-FFF2-40B4-BE49-F238E27FC236}">
                <a16:creationId xmlns:a16="http://schemas.microsoft.com/office/drawing/2014/main" id="{AF7677D8-13F3-4BD5-B8CD-4DE8C724241E}"/>
              </a:ext>
            </a:extLst>
          </p:cNvPr>
          <p:cNvSpPr txBox="1"/>
          <p:nvPr/>
        </p:nvSpPr>
        <p:spPr>
          <a:xfrm>
            <a:off x="974095" y="5892070"/>
            <a:ext cx="7586403" cy="230832"/>
          </a:xfrm>
          <a:prstGeom prst="rect">
            <a:avLst/>
          </a:prstGeom>
          <a:noFill/>
        </p:spPr>
        <p:txBody>
          <a:bodyPr wrap="square" rtlCol="0">
            <a:spAutoFit/>
          </a:bodyPr>
          <a:lstStyle/>
          <a:p>
            <a:r>
              <a:rPr lang="en-US" sz="900" dirty="0"/>
              <a:t>Reference: </a:t>
            </a:r>
            <a:r>
              <a:rPr lang="en-US" sz="900" dirty="0">
                <a:hlinkClick r:id="rId2"/>
              </a:rPr>
              <a:t>https://www.dispatch.com/story/news/2021/07/15/prescription-drug-clawbacks-pharmacy-benefit-managers-ohio/7817914002/</a:t>
            </a:r>
            <a:r>
              <a:rPr lang="en-US" sz="900" dirty="0"/>
              <a:t> </a:t>
            </a:r>
          </a:p>
        </p:txBody>
      </p:sp>
      <p:sp>
        <p:nvSpPr>
          <p:cNvPr id="11" name="TextBox 10">
            <a:extLst>
              <a:ext uri="{FF2B5EF4-FFF2-40B4-BE49-F238E27FC236}">
                <a16:creationId xmlns:a16="http://schemas.microsoft.com/office/drawing/2014/main" id="{403AA998-F3C2-46F1-9C3F-5F22097B5BC4}"/>
              </a:ext>
            </a:extLst>
          </p:cNvPr>
          <p:cNvSpPr txBox="1"/>
          <p:nvPr/>
        </p:nvSpPr>
        <p:spPr>
          <a:xfrm>
            <a:off x="5471886" y="1589104"/>
            <a:ext cx="5297713" cy="3416320"/>
          </a:xfrm>
          <a:prstGeom prst="rect">
            <a:avLst/>
          </a:prstGeom>
          <a:noFill/>
        </p:spPr>
        <p:txBody>
          <a:bodyPr wrap="square" rtlCol="0">
            <a:spAutoFit/>
          </a:bodyPr>
          <a:lstStyle/>
          <a:p>
            <a:r>
              <a:rPr lang="en-US" dirty="0"/>
              <a:t>“Elie </a:t>
            </a:r>
            <a:r>
              <a:rPr lang="en-US" dirty="0" err="1"/>
              <a:t>Bahou</a:t>
            </a:r>
            <a:r>
              <a:rPr lang="en-US" dirty="0"/>
              <a:t> says he remembers well when the order came down about a decade ago from the front office of his multibillion-dollar employer: Come up with new tactics to make more money.</a:t>
            </a:r>
          </a:p>
          <a:p>
            <a:endParaRPr lang="en-US" dirty="0"/>
          </a:p>
          <a:p>
            <a:r>
              <a:rPr lang="en-US" dirty="0"/>
              <a:t>‘We were sitting around one day looking for ways to generate more revenue and the C suite kept pushing us for more and more,’ </a:t>
            </a:r>
            <a:r>
              <a:rPr lang="en-US" dirty="0" err="1"/>
              <a:t>Bahou</a:t>
            </a:r>
            <a:r>
              <a:rPr lang="en-US" dirty="0"/>
              <a:t> recalled. </a:t>
            </a:r>
            <a:r>
              <a:rPr lang="en-US" b="1" dirty="0"/>
              <a:t>‘That was my employer trying to squeeze more and more and more dollars.’</a:t>
            </a:r>
          </a:p>
          <a:p>
            <a:endParaRPr lang="en-US" dirty="0"/>
          </a:p>
          <a:p>
            <a:r>
              <a:rPr lang="en-US" dirty="0"/>
              <a:t>Thus was born a concept most have never heard of: effective rate </a:t>
            </a:r>
            <a:r>
              <a:rPr lang="en-US" dirty="0" err="1"/>
              <a:t>clawbacks</a:t>
            </a:r>
            <a:r>
              <a:rPr lang="en-US" dirty="0"/>
              <a:t>.”</a:t>
            </a:r>
          </a:p>
        </p:txBody>
      </p:sp>
      <p:pic>
        <p:nvPicPr>
          <p:cNvPr id="5" name="Picture 4">
            <a:extLst>
              <a:ext uri="{FF2B5EF4-FFF2-40B4-BE49-F238E27FC236}">
                <a16:creationId xmlns:a16="http://schemas.microsoft.com/office/drawing/2014/main" id="{D55BF8B9-1402-4EF7-B40E-50B05759EE06}"/>
              </a:ext>
            </a:extLst>
          </p:cNvPr>
          <p:cNvPicPr>
            <a:picLocks noChangeAspect="1"/>
          </p:cNvPicPr>
          <p:nvPr/>
        </p:nvPicPr>
        <p:blipFill rotWithShape="1">
          <a:blip r:embed="rId3"/>
          <a:srcRect l="22136" t="7251" r="41068" b="10172"/>
          <a:stretch/>
        </p:blipFill>
        <p:spPr>
          <a:xfrm>
            <a:off x="974095" y="1342462"/>
            <a:ext cx="3604106" cy="4549608"/>
          </a:xfrm>
          <a:prstGeom prst="rect">
            <a:avLst/>
          </a:prstGeom>
        </p:spPr>
      </p:pic>
      <p:sp>
        <p:nvSpPr>
          <p:cNvPr id="3" name="object 3">
            <a:extLst>
              <a:ext uri="{FF2B5EF4-FFF2-40B4-BE49-F238E27FC236}">
                <a16:creationId xmlns:a16="http://schemas.microsoft.com/office/drawing/2014/main" id="{D0825376-E89C-5978-BCD3-42EDD765A6D2}"/>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6" name="object 3">
            <a:extLst>
              <a:ext uri="{FF2B5EF4-FFF2-40B4-BE49-F238E27FC236}">
                <a16:creationId xmlns:a16="http://schemas.microsoft.com/office/drawing/2014/main" id="{CB2B3B9A-63CC-389E-8589-9975978668FD}"/>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975908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EA1A-46E5-400A-8B43-3CD221F29DB5}"/>
              </a:ext>
            </a:extLst>
          </p:cNvPr>
          <p:cNvSpPr>
            <a:spLocks noGrp="1"/>
          </p:cNvSpPr>
          <p:nvPr>
            <p:ph type="title"/>
          </p:nvPr>
        </p:nvSpPr>
        <p:spPr>
          <a:xfrm>
            <a:off x="3351434" y="2264783"/>
            <a:ext cx="7212404" cy="2342972"/>
          </a:xfrm>
        </p:spPr>
        <p:txBody>
          <a:bodyPr/>
          <a:lstStyle/>
          <a:p>
            <a:r>
              <a:rPr lang="en-US" sz="6000" dirty="0"/>
              <a:t>What can Mark Cuban teach us?</a:t>
            </a:r>
          </a:p>
        </p:txBody>
      </p:sp>
    </p:spTree>
    <p:extLst>
      <p:ext uri="{BB962C8B-B14F-4D97-AF65-F5344CB8AC3E}">
        <p14:creationId xmlns:p14="http://schemas.microsoft.com/office/powerpoint/2010/main" val="2471343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C768F-891F-0D72-0657-1737C3B125BE}"/>
              </a:ext>
            </a:extLst>
          </p:cNvPr>
          <p:cNvSpPr>
            <a:spLocks noGrp="1"/>
          </p:cNvSpPr>
          <p:nvPr>
            <p:ph type="title"/>
          </p:nvPr>
        </p:nvSpPr>
        <p:spPr/>
        <p:txBody>
          <a:bodyPr/>
          <a:lstStyle/>
          <a:p>
            <a:r>
              <a:rPr lang="en-US" dirty="0"/>
              <a:t>How Mark Cuban is dunking on the current PBM-centered model</a:t>
            </a:r>
          </a:p>
        </p:txBody>
      </p:sp>
      <p:sp>
        <p:nvSpPr>
          <p:cNvPr id="3" name="Content Placeholder 2">
            <a:extLst>
              <a:ext uri="{FF2B5EF4-FFF2-40B4-BE49-F238E27FC236}">
                <a16:creationId xmlns:a16="http://schemas.microsoft.com/office/drawing/2014/main" id="{614862C6-B19D-5469-2283-FF1DEFCA27B4}"/>
              </a:ext>
            </a:extLst>
          </p:cNvPr>
          <p:cNvSpPr>
            <a:spLocks noGrp="1"/>
          </p:cNvSpPr>
          <p:nvPr>
            <p:ph sz="half" idx="1"/>
          </p:nvPr>
        </p:nvSpPr>
        <p:spPr/>
        <p:txBody>
          <a:bodyPr/>
          <a:lstStyle/>
          <a:p>
            <a:r>
              <a:rPr lang="en-US" dirty="0"/>
              <a:t>3 Axis Advisors reviewed 674,034 generic claims from large plan sponsors across the country from 2023</a:t>
            </a:r>
          </a:p>
          <a:p>
            <a:r>
              <a:rPr lang="en-US" dirty="0"/>
              <a:t>22 PBM client files</a:t>
            </a:r>
          </a:p>
          <a:p>
            <a:r>
              <a:rPr lang="en-US" dirty="0"/>
              <a:t>Claims dates ranged from 1/1/23-10/31/23</a:t>
            </a:r>
          </a:p>
          <a:p>
            <a:r>
              <a:rPr lang="en-US" dirty="0"/>
              <a:t>Average price per Rx</a:t>
            </a:r>
          </a:p>
          <a:p>
            <a:pPr lvl="1"/>
            <a:r>
              <a:rPr lang="en-US" dirty="0"/>
              <a:t>PBM priced: $25.16 (does not included administrative fees)</a:t>
            </a:r>
          </a:p>
          <a:p>
            <a:pPr lvl="1"/>
            <a:r>
              <a:rPr lang="en-US" dirty="0"/>
              <a:t>MCCPDC: $15.78 (all fees included)</a:t>
            </a:r>
          </a:p>
          <a:p>
            <a:r>
              <a:rPr lang="en-US" dirty="0"/>
              <a:t>MCCPDC offered saving of 40%</a:t>
            </a:r>
          </a:p>
          <a:p>
            <a:endParaRPr lang="en-US" dirty="0"/>
          </a:p>
        </p:txBody>
      </p:sp>
      <p:graphicFrame>
        <p:nvGraphicFramePr>
          <p:cNvPr id="5" name="Content Placeholder 4">
            <a:extLst>
              <a:ext uri="{FF2B5EF4-FFF2-40B4-BE49-F238E27FC236}">
                <a16:creationId xmlns:a16="http://schemas.microsoft.com/office/drawing/2014/main" id="{CCF9E55E-37F9-4F24-EFBD-A6D85299A723}"/>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74A455D-89D8-7E33-194A-BB865E141919}"/>
              </a:ext>
            </a:extLst>
          </p:cNvPr>
          <p:cNvSpPr txBox="1"/>
          <p:nvPr/>
        </p:nvSpPr>
        <p:spPr>
          <a:xfrm>
            <a:off x="9813131" y="2860446"/>
            <a:ext cx="1907492" cy="707886"/>
          </a:xfrm>
          <a:prstGeom prst="rect">
            <a:avLst/>
          </a:prstGeom>
          <a:noFill/>
        </p:spPr>
        <p:txBody>
          <a:bodyPr wrap="square" rtlCol="0">
            <a:spAutoFit/>
          </a:bodyPr>
          <a:lstStyle/>
          <a:p>
            <a:r>
              <a:rPr lang="en-US" sz="2000" dirty="0"/>
              <a:t>MCCPDC Offers</a:t>
            </a:r>
          </a:p>
          <a:p>
            <a:r>
              <a:rPr lang="en-US" sz="2000" dirty="0"/>
              <a:t>40 % Savings</a:t>
            </a:r>
          </a:p>
        </p:txBody>
      </p:sp>
      <p:sp>
        <p:nvSpPr>
          <p:cNvPr id="7" name="Arrow: Down 6">
            <a:extLst>
              <a:ext uri="{FF2B5EF4-FFF2-40B4-BE49-F238E27FC236}">
                <a16:creationId xmlns:a16="http://schemas.microsoft.com/office/drawing/2014/main" id="{E95603BE-73E5-CB14-AE39-3C7DB87DB4C1}"/>
              </a:ext>
            </a:extLst>
          </p:cNvPr>
          <p:cNvSpPr/>
          <p:nvPr/>
        </p:nvSpPr>
        <p:spPr>
          <a:xfrm>
            <a:off x="9306370" y="2922662"/>
            <a:ext cx="401652" cy="583454"/>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00B050"/>
              </a:solidFill>
            </a:endParaRPr>
          </a:p>
        </p:txBody>
      </p:sp>
      <p:sp>
        <p:nvSpPr>
          <p:cNvPr id="4" name="object 3">
            <a:extLst>
              <a:ext uri="{FF2B5EF4-FFF2-40B4-BE49-F238E27FC236}">
                <a16:creationId xmlns:a16="http://schemas.microsoft.com/office/drawing/2014/main" id="{27BE284E-C488-62A3-7968-25A2D12083FD}"/>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8" name="object 3">
            <a:extLst>
              <a:ext uri="{FF2B5EF4-FFF2-40B4-BE49-F238E27FC236}">
                <a16:creationId xmlns:a16="http://schemas.microsoft.com/office/drawing/2014/main" id="{23152E2A-FC85-4399-9A3F-3DC848623224}"/>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942946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F7A09-77D9-8178-D9F0-678356D7116B}"/>
              </a:ext>
            </a:extLst>
          </p:cNvPr>
          <p:cNvSpPr>
            <a:spLocks noGrp="1"/>
          </p:cNvSpPr>
          <p:nvPr>
            <p:ph type="title"/>
          </p:nvPr>
        </p:nvSpPr>
        <p:spPr/>
        <p:txBody>
          <a:bodyPr/>
          <a:lstStyle/>
          <a:p>
            <a:r>
              <a:rPr lang="en-US" dirty="0"/>
              <a:t>MCCPDC Top 10 Savings by Product/Single Claim</a:t>
            </a:r>
          </a:p>
        </p:txBody>
      </p:sp>
      <p:graphicFrame>
        <p:nvGraphicFramePr>
          <p:cNvPr id="4" name="Content Placeholder 3">
            <a:extLst>
              <a:ext uri="{FF2B5EF4-FFF2-40B4-BE49-F238E27FC236}">
                <a16:creationId xmlns:a16="http://schemas.microsoft.com/office/drawing/2014/main" id="{CB4EF14A-62E6-280A-F7A1-CB0A91AD2AFC}"/>
              </a:ext>
            </a:extLst>
          </p:cNvPr>
          <p:cNvGraphicFramePr>
            <a:graphicFrameLocks noGrp="1"/>
          </p:cNvGraphicFramePr>
          <p:nvPr>
            <p:ph idx="1"/>
          </p:nvPr>
        </p:nvGraphicFramePr>
        <p:xfrm>
          <a:off x="609601" y="1534885"/>
          <a:ext cx="10705032" cy="4423454"/>
        </p:xfrm>
        <a:graphic>
          <a:graphicData uri="http://schemas.openxmlformats.org/drawingml/2006/table">
            <a:tbl>
              <a:tblPr firstRow="1" bandRow="1">
                <a:tableStyleId>{5C22544A-7EE6-4342-B048-85BDC9FD1C3A}</a:tableStyleId>
              </a:tblPr>
              <a:tblGrid>
                <a:gridCol w="1784172">
                  <a:extLst>
                    <a:ext uri="{9D8B030D-6E8A-4147-A177-3AD203B41FA5}">
                      <a16:colId xmlns:a16="http://schemas.microsoft.com/office/drawing/2014/main" val="1736453062"/>
                    </a:ext>
                  </a:extLst>
                </a:gridCol>
                <a:gridCol w="1784172">
                  <a:extLst>
                    <a:ext uri="{9D8B030D-6E8A-4147-A177-3AD203B41FA5}">
                      <a16:colId xmlns:a16="http://schemas.microsoft.com/office/drawing/2014/main" val="1782459386"/>
                    </a:ext>
                  </a:extLst>
                </a:gridCol>
                <a:gridCol w="1784172">
                  <a:extLst>
                    <a:ext uri="{9D8B030D-6E8A-4147-A177-3AD203B41FA5}">
                      <a16:colId xmlns:a16="http://schemas.microsoft.com/office/drawing/2014/main" val="3629434851"/>
                    </a:ext>
                  </a:extLst>
                </a:gridCol>
                <a:gridCol w="1784172">
                  <a:extLst>
                    <a:ext uri="{9D8B030D-6E8A-4147-A177-3AD203B41FA5}">
                      <a16:colId xmlns:a16="http://schemas.microsoft.com/office/drawing/2014/main" val="1046658280"/>
                    </a:ext>
                  </a:extLst>
                </a:gridCol>
                <a:gridCol w="1784172">
                  <a:extLst>
                    <a:ext uri="{9D8B030D-6E8A-4147-A177-3AD203B41FA5}">
                      <a16:colId xmlns:a16="http://schemas.microsoft.com/office/drawing/2014/main" val="1554764700"/>
                    </a:ext>
                  </a:extLst>
                </a:gridCol>
                <a:gridCol w="1784172">
                  <a:extLst>
                    <a:ext uri="{9D8B030D-6E8A-4147-A177-3AD203B41FA5}">
                      <a16:colId xmlns:a16="http://schemas.microsoft.com/office/drawing/2014/main" val="3982141600"/>
                    </a:ext>
                  </a:extLst>
                </a:gridCol>
              </a:tblGrid>
              <a:tr h="576629">
                <a:tc>
                  <a:txBody>
                    <a:bodyPr/>
                    <a:lstStyle/>
                    <a:p>
                      <a:pPr algn="ctr" fontAlgn="b"/>
                      <a:r>
                        <a:rPr lang="en-US" sz="2000" b="0" i="0" u="none" strike="noStrike" dirty="0">
                          <a:solidFill>
                            <a:schemeClr val="bg1"/>
                          </a:solidFill>
                          <a:effectLst/>
                          <a:latin typeface="Calibri" panose="020F0502020204030204" pitchFamily="34" charset="0"/>
                        </a:rPr>
                        <a:t>Product</a:t>
                      </a:r>
                    </a:p>
                  </a:txBody>
                  <a:tcPr marL="7620" marR="7620" marT="7620" marB="0" anchor="ctr"/>
                </a:tc>
                <a:tc>
                  <a:txBody>
                    <a:bodyPr/>
                    <a:lstStyle/>
                    <a:p>
                      <a:pPr algn="ctr" fontAlgn="b"/>
                      <a:r>
                        <a:rPr lang="en-US" sz="2000" b="0" i="0" u="none" strike="noStrike" dirty="0">
                          <a:solidFill>
                            <a:schemeClr val="bg1"/>
                          </a:solidFill>
                          <a:effectLst/>
                          <a:latin typeface="Calibri" panose="020F0502020204030204" pitchFamily="34" charset="0"/>
                        </a:rPr>
                        <a:t>Indication</a:t>
                      </a:r>
                    </a:p>
                  </a:txBody>
                  <a:tcPr marL="7620" marR="7620" marT="7620" marB="0" anchor="ctr"/>
                </a:tc>
                <a:tc>
                  <a:txBody>
                    <a:bodyPr/>
                    <a:lstStyle/>
                    <a:p>
                      <a:pPr algn="ctr" fontAlgn="b"/>
                      <a:r>
                        <a:rPr lang="en-US" sz="2000" b="0" i="0" u="none" strike="noStrike" dirty="0">
                          <a:solidFill>
                            <a:schemeClr val="bg1"/>
                          </a:solidFill>
                          <a:effectLst/>
                          <a:latin typeface="Calibri" panose="020F0502020204030204" pitchFamily="34" charset="0"/>
                        </a:rPr>
                        <a:t>Quantity</a:t>
                      </a:r>
                    </a:p>
                  </a:txBody>
                  <a:tcPr marL="7620" marR="7620" marT="7620" marB="0" anchor="ctr"/>
                </a:tc>
                <a:tc>
                  <a:txBody>
                    <a:bodyPr/>
                    <a:lstStyle/>
                    <a:p>
                      <a:pPr algn="ctr" fontAlgn="b"/>
                      <a:r>
                        <a:rPr lang="en-US" sz="2000" b="0" i="0" u="none" strike="noStrike" dirty="0">
                          <a:solidFill>
                            <a:schemeClr val="bg1"/>
                          </a:solidFill>
                          <a:effectLst/>
                          <a:latin typeface="Calibri" panose="020F0502020204030204" pitchFamily="34" charset="0"/>
                        </a:rPr>
                        <a:t> PBM Price </a:t>
                      </a:r>
                    </a:p>
                  </a:txBody>
                  <a:tcPr marL="7620" marR="7620" marT="7620" marB="0" anchor="ctr"/>
                </a:tc>
                <a:tc>
                  <a:txBody>
                    <a:bodyPr/>
                    <a:lstStyle/>
                    <a:p>
                      <a:pPr algn="ctr" fontAlgn="b"/>
                      <a:r>
                        <a:rPr lang="en-US" sz="2000" b="0" i="0" u="none" strike="noStrike">
                          <a:solidFill>
                            <a:schemeClr val="bg1"/>
                          </a:solidFill>
                          <a:effectLst/>
                          <a:latin typeface="Calibri" panose="020F0502020204030204" pitchFamily="34" charset="0"/>
                        </a:rPr>
                        <a:t> MCCPDC Price </a:t>
                      </a:r>
                    </a:p>
                  </a:txBody>
                  <a:tcPr marL="7620" marR="7620" marT="7620" marB="0" anchor="ctr"/>
                </a:tc>
                <a:tc>
                  <a:txBody>
                    <a:bodyPr/>
                    <a:lstStyle/>
                    <a:p>
                      <a:pPr algn="ctr" fontAlgn="b"/>
                      <a:r>
                        <a:rPr lang="en-US" sz="2000" b="0" i="0" u="none" strike="noStrike" dirty="0">
                          <a:solidFill>
                            <a:schemeClr val="bg1"/>
                          </a:solidFill>
                          <a:effectLst/>
                          <a:latin typeface="Calibri" panose="020F0502020204030204" pitchFamily="34" charset="0"/>
                        </a:rPr>
                        <a:t> Savings </a:t>
                      </a:r>
                    </a:p>
                  </a:txBody>
                  <a:tcPr marL="7620" marR="7620" marT="7620" marB="0" anchor="ctr"/>
                </a:tc>
                <a:extLst>
                  <a:ext uri="{0D108BD9-81ED-4DB2-BD59-A6C34878D82A}">
                    <a16:rowId xmlns:a16="http://schemas.microsoft.com/office/drawing/2014/main" val="205384668"/>
                  </a:ext>
                </a:extLst>
              </a:tr>
              <a:tr h="346451">
                <a:tc>
                  <a:txBody>
                    <a:bodyPr/>
                    <a:lstStyle/>
                    <a:p>
                      <a:pPr algn="ctr" fontAlgn="b"/>
                      <a:r>
                        <a:rPr lang="en-US" sz="1400" b="0" i="0" u="none" strike="noStrike" dirty="0">
                          <a:solidFill>
                            <a:srgbClr val="000000"/>
                          </a:solidFill>
                          <a:effectLst/>
                          <a:latin typeface="Calibri" panose="020F0502020204030204" pitchFamily="34" charset="0"/>
                        </a:rPr>
                        <a:t>Tolvaptan 15 MG</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Kidney Disease</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90</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$ 40,448.48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$ 4,666.50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$(35,781.98)</a:t>
                      </a:r>
                    </a:p>
                  </a:txBody>
                  <a:tcPr marL="7620" marR="7620" marT="7620" marB="0" anchor="ctr"/>
                </a:tc>
                <a:extLst>
                  <a:ext uri="{0D108BD9-81ED-4DB2-BD59-A6C34878D82A}">
                    <a16:rowId xmlns:a16="http://schemas.microsoft.com/office/drawing/2014/main" val="708819725"/>
                  </a:ext>
                </a:extLst>
              </a:tr>
              <a:tr h="346451">
                <a:tc>
                  <a:txBody>
                    <a:bodyPr/>
                    <a:lstStyle/>
                    <a:p>
                      <a:pPr algn="ctr" fontAlgn="b"/>
                      <a:r>
                        <a:rPr lang="nb-NO" sz="1400" b="0" i="0" u="none" strike="noStrike" dirty="0">
                          <a:solidFill>
                            <a:srgbClr val="000000"/>
                          </a:solidFill>
                          <a:effectLst/>
                          <a:latin typeface="Calibri" panose="020F0502020204030204" pitchFamily="34" charset="0"/>
                        </a:rPr>
                        <a:t>Imatinib 400 MG</a:t>
                      </a:r>
                    </a:p>
                  </a:txBody>
                  <a:tcPr marL="7620" marR="7620" marT="7620" marB="0" anchor="ctr"/>
                </a:tc>
                <a:tc>
                  <a:txBody>
                    <a:bodyPr/>
                    <a:lstStyle/>
                    <a:p>
                      <a:pPr algn="ctr" fontAlgn="b"/>
                      <a:r>
                        <a:rPr lang="nb-NO" sz="1400" b="0" i="0" u="none" strike="noStrike" dirty="0">
                          <a:solidFill>
                            <a:srgbClr val="000000"/>
                          </a:solidFill>
                          <a:effectLst/>
                          <a:latin typeface="Calibri" panose="020F0502020204030204" pitchFamily="34" charset="0"/>
                        </a:rPr>
                        <a:t>Cancer</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90</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$ 21,090.60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98.10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$(20,992.50)</a:t>
                      </a:r>
                    </a:p>
                  </a:txBody>
                  <a:tcPr marL="7620" marR="7620" marT="7620" marB="0" anchor="ctr"/>
                </a:tc>
                <a:extLst>
                  <a:ext uri="{0D108BD9-81ED-4DB2-BD59-A6C34878D82A}">
                    <a16:rowId xmlns:a16="http://schemas.microsoft.com/office/drawing/2014/main" val="401748313"/>
                  </a:ext>
                </a:extLst>
              </a:tr>
              <a:tr h="346451">
                <a:tc>
                  <a:txBody>
                    <a:bodyPr/>
                    <a:lstStyle/>
                    <a:p>
                      <a:pPr algn="ctr" fontAlgn="b"/>
                      <a:r>
                        <a:rPr lang="en-US" sz="1400" b="0" i="0" u="none" strike="noStrike" dirty="0">
                          <a:solidFill>
                            <a:srgbClr val="000000"/>
                          </a:solidFill>
                          <a:effectLst/>
                          <a:latin typeface="Calibri" panose="020F0502020204030204" pitchFamily="34" charset="0"/>
                        </a:rPr>
                        <a:t>Fingolimod 0.5 MG</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Multiple Sclerosis</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90</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$ 21,654.48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879.09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$(20,775.39)</a:t>
                      </a:r>
                    </a:p>
                  </a:txBody>
                  <a:tcPr marL="7620" marR="7620" marT="7620" marB="0" anchor="ctr"/>
                </a:tc>
                <a:extLst>
                  <a:ext uri="{0D108BD9-81ED-4DB2-BD59-A6C34878D82A}">
                    <a16:rowId xmlns:a16="http://schemas.microsoft.com/office/drawing/2014/main" val="560165474"/>
                  </a:ext>
                </a:extLst>
              </a:tr>
              <a:tr h="346451">
                <a:tc>
                  <a:txBody>
                    <a:bodyPr/>
                    <a:lstStyle/>
                    <a:p>
                      <a:pPr algn="ctr" fontAlgn="b"/>
                      <a:r>
                        <a:rPr lang="nb-NO" sz="1400" b="0" i="0" u="none" strike="noStrike" dirty="0">
                          <a:solidFill>
                            <a:srgbClr val="000000"/>
                          </a:solidFill>
                          <a:effectLst/>
                          <a:latin typeface="Calibri" panose="020F0502020204030204" pitchFamily="34" charset="0"/>
                        </a:rPr>
                        <a:t>Imatinib 100 MG</a:t>
                      </a:r>
                    </a:p>
                  </a:txBody>
                  <a:tcPr marL="7620" marR="7620" marT="7620" marB="0" anchor="ctr"/>
                </a:tc>
                <a:tc>
                  <a:txBody>
                    <a:bodyPr/>
                    <a:lstStyle/>
                    <a:p>
                      <a:pPr algn="ctr" fontAlgn="b"/>
                      <a:r>
                        <a:rPr lang="nb-NO" sz="1400" b="0" i="0" u="none" strike="noStrike" dirty="0">
                          <a:solidFill>
                            <a:srgbClr val="000000"/>
                          </a:solidFill>
                          <a:effectLst/>
                          <a:latin typeface="Calibri" panose="020F0502020204030204" pitchFamily="34" charset="0"/>
                        </a:rPr>
                        <a:t>Cancer</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270</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$ 17,440.92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84.60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$(17,356.32)</a:t>
                      </a:r>
                    </a:p>
                  </a:txBody>
                  <a:tcPr marL="7620" marR="7620" marT="7620" marB="0" anchor="ctr"/>
                </a:tc>
                <a:extLst>
                  <a:ext uri="{0D108BD9-81ED-4DB2-BD59-A6C34878D82A}">
                    <a16:rowId xmlns:a16="http://schemas.microsoft.com/office/drawing/2014/main" val="437106946"/>
                  </a:ext>
                </a:extLst>
              </a:tr>
              <a:tr h="425647">
                <a:tc>
                  <a:txBody>
                    <a:bodyPr/>
                    <a:lstStyle/>
                    <a:p>
                      <a:pPr algn="ctr" fontAlgn="b"/>
                      <a:r>
                        <a:rPr lang="en-US" sz="1400" b="0" i="0" u="none" strike="noStrike" dirty="0">
                          <a:solidFill>
                            <a:srgbClr val="000000"/>
                          </a:solidFill>
                          <a:effectLst/>
                          <a:latin typeface="Calibri" panose="020F0502020204030204" pitchFamily="34" charset="0"/>
                        </a:rPr>
                        <a:t>Dimethyl Fumarate 240 MG</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Multiple Sclerosis</a:t>
                      </a:r>
                    </a:p>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180</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$ 11,325.49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112.50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$(11,212.99)</a:t>
                      </a:r>
                    </a:p>
                  </a:txBody>
                  <a:tcPr marL="7620" marR="7620" marT="7620" marB="0" anchor="ctr"/>
                </a:tc>
                <a:extLst>
                  <a:ext uri="{0D108BD9-81ED-4DB2-BD59-A6C34878D82A}">
                    <a16:rowId xmlns:a16="http://schemas.microsoft.com/office/drawing/2014/main" val="536812243"/>
                  </a:ext>
                </a:extLst>
              </a:tr>
              <a:tr h="425647">
                <a:tc>
                  <a:txBody>
                    <a:bodyPr/>
                    <a:lstStyle/>
                    <a:p>
                      <a:pPr algn="ctr" fontAlgn="b"/>
                      <a:r>
                        <a:rPr lang="en-US" sz="1400" b="0" i="0" u="none" strike="noStrike" dirty="0">
                          <a:solidFill>
                            <a:srgbClr val="000000"/>
                          </a:solidFill>
                          <a:effectLst/>
                          <a:latin typeface="Calibri" panose="020F0502020204030204" pitchFamily="34" charset="0"/>
                        </a:rPr>
                        <a:t>Posaconazole Oral 100 MG</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Fungal Infection</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270</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$ 10,506.20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$ 1,526.40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(8,979.80)</a:t>
                      </a:r>
                    </a:p>
                  </a:txBody>
                  <a:tcPr marL="7620" marR="7620" marT="7620" marB="0" anchor="ctr"/>
                </a:tc>
                <a:extLst>
                  <a:ext uri="{0D108BD9-81ED-4DB2-BD59-A6C34878D82A}">
                    <a16:rowId xmlns:a16="http://schemas.microsoft.com/office/drawing/2014/main" val="1420743119"/>
                  </a:ext>
                </a:extLst>
              </a:tr>
              <a:tr h="405775">
                <a:tc>
                  <a:txBody>
                    <a:bodyPr/>
                    <a:lstStyle/>
                    <a:p>
                      <a:pPr algn="ctr" fontAlgn="b"/>
                      <a:r>
                        <a:rPr lang="it-IT" sz="1400" b="0" i="0" u="none" strike="noStrike" dirty="0">
                          <a:solidFill>
                            <a:srgbClr val="000000"/>
                          </a:solidFill>
                          <a:effectLst/>
                          <a:latin typeface="Calibri" panose="020F0502020204030204" pitchFamily="34" charset="0"/>
                        </a:rPr>
                        <a:t>Temozolomide 100 MG</a:t>
                      </a:r>
                    </a:p>
                  </a:txBody>
                  <a:tcPr marL="7620" marR="7620" marT="7620" marB="0" anchor="ctr"/>
                </a:tc>
                <a:tc>
                  <a:txBody>
                    <a:bodyPr/>
                    <a:lstStyle/>
                    <a:p>
                      <a:pPr algn="ctr" fontAlgn="b"/>
                      <a:r>
                        <a:rPr lang="it-IT" sz="1400" b="0" i="0" u="none" strike="noStrike" dirty="0">
                          <a:solidFill>
                            <a:srgbClr val="000000"/>
                          </a:solidFill>
                          <a:effectLst/>
                          <a:latin typeface="Calibri" panose="020F0502020204030204" pitchFamily="34" charset="0"/>
                        </a:rPr>
                        <a:t>Cancer</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42</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8,303.17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441.18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(7,861.99)</a:t>
                      </a:r>
                    </a:p>
                  </a:txBody>
                  <a:tcPr marL="7620" marR="7620" marT="7620" marB="0" anchor="ctr"/>
                </a:tc>
                <a:extLst>
                  <a:ext uri="{0D108BD9-81ED-4DB2-BD59-A6C34878D82A}">
                    <a16:rowId xmlns:a16="http://schemas.microsoft.com/office/drawing/2014/main" val="2079371844"/>
                  </a:ext>
                </a:extLst>
              </a:tr>
              <a:tr h="425647">
                <a:tc>
                  <a:txBody>
                    <a:bodyPr/>
                    <a:lstStyle/>
                    <a:p>
                      <a:pPr algn="ctr" fontAlgn="b"/>
                      <a:r>
                        <a:rPr lang="en-US" sz="1400" b="0" i="0" u="none" strike="noStrike" dirty="0">
                          <a:solidFill>
                            <a:srgbClr val="000000"/>
                          </a:solidFill>
                          <a:effectLst/>
                          <a:latin typeface="Calibri" panose="020F0502020204030204" pitchFamily="34" charset="0"/>
                        </a:rPr>
                        <a:t>Abiraterone Acetate 250 MG</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Cancer</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120</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7,167.17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143.40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(7,023.77)</a:t>
                      </a:r>
                    </a:p>
                  </a:txBody>
                  <a:tcPr marL="7620" marR="7620" marT="7620" marB="0" anchor="ctr"/>
                </a:tc>
                <a:extLst>
                  <a:ext uri="{0D108BD9-81ED-4DB2-BD59-A6C34878D82A}">
                    <a16:rowId xmlns:a16="http://schemas.microsoft.com/office/drawing/2014/main" val="1386154764"/>
                  </a:ext>
                </a:extLst>
              </a:tr>
              <a:tr h="346451">
                <a:tc>
                  <a:txBody>
                    <a:bodyPr/>
                    <a:lstStyle/>
                    <a:p>
                      <a:pPr algn="ctr" fontAlgn="b"/>
                      <a:r>
                        <a:rPr lang="en-US" sz="1400" b="0" i="0" u="none" strike="noStrike" dirty="0">
                          <a:solidFill>
                            <a:srgbClr val="000000"/>
                          </a:solidFill>
                          <a:effectLst/>
                          <a:latin typeface="Calibri" panose="020F0502020204030204" pitchFamily="34" charset="0"/>
                        </a:rPr>
                        <a:t>Droxidopa 300 MG</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Low Blood Pressure</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180</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6,934.52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239.40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(6,695.12)</a:t>
                      </a:r>
                    </a:p>
                  </a:txBody>
                  <a:tcPr marL="7620" marR="7620" marT="7620" marB="0" anchor="ctr"/>
                </a:tc>
                <a:extLst>
                  <a:ext uri="{0D108BD9-81ED-4DB2-BD59-A6C34878D82A}">
                    <a16:rowId xmlns:a16="http://schemas.microsoft.com/office/drawing/2014/main" val="1222123468"/>
                  </a:ext>
                </a:extLst>
              </a:tr>
              <a:tr h="405775">
                <a:tc>
                  <a:txBody>
                    <a:bodyPr/>
                    <a:lstStyle/>
                    <a:p>
                      <a:pPr algn="ctr" fontAlgn="b"/>
                      <a:r>
                        <a:rPr lang="en-US" sz="1400" b="0" i="0" u="none" strike="noStrike" dirty="0">
                          <a:solidFill>
                            <a:srgbClr val="000000"/>
                          </a:solidFill>
                          <a:effectLst/>
                          <a:latin typeface="Calibri" panose="020F0502020204030204" pitchFamily="34" charset="0"/>
                        </a:rPr>
                        <a:t>Capecitabine 500 MG</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Cancer</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300</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6,653.56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111.00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(6,542.56)</a:t>
                      </a:r>
                    </a:p>
                  </a:txBody>
                  <a:tcPr marL="7620" marR="7620" marT="7620" marB="0" anchor="ctr"/>
                </a:tc>
                <a:extLst>
                  <a:ext uri="{0D108BD9-81ED-4DB2-BD59-A6C34878D82A}">
                    <a16:rowId xmlns:a16="http://schemas.microsoft.com/office/drawing/2014/main" val="330510678"/>
                  </a:ext>
                </a:extLst>
              </a:tr>
            </a:tbl>
          </a:graphicData>
        </a:graphic>
      </p:graphicFrame>
      <p:sp>
        <p:nvSpPr>
          <p:cNvPr id="7" name="TextBox 6">
            <a:extLst>
              <a:ext uri="{FF2B5EF4-FFF2-40B4-BE49-F238E27FC236}">
                <a16:creationId xmlns:a16="http://schemas.microsoft.com/office/drawing/2014/main" id="{05DF546D-2321-AE2E-3586-A0B146B6A33A}"/>
              </a:ext>
            </a:extLst>
          </p:cNvPr>
          <p:cNvSpPr txBox="1"/>
          <p:nvPr/>
        </p:nvSpPr>
        <p:spPr>
          <a:xfrm>
            <a:off x="609601" y="5980192"/>
            <a:ext cx="10331867" cy="276999"/>
          </a:xfrm>
          <a:prstGeom prst="rect">
            <a:avLst/>
          </a:prstGeom>
          <a:noFill/>
        </p:spPr>
        <p:txBody>
          <a:bodyPr wrap="square" rtlCol="0">
            <a:spAutoFit/>
          </a:bodyPr>
          <a:lstStyle/>
          <a:p>
            <a:r>
              <a:rPr lang="en-US" sz="1200" b="1" dirty="0"/>
              <a:t>*Prices based on actual PBM client charge vs MCCPDC calculated price between January 1</a:t>
            </a:r>
            <a:r>
              <a:rPr lang="en-US" sz="1200" b="1" baseline="30000" dirty="0"/>
              <a:t>st</a:t>
            </a:r>
            <a:r>
              <a:rPr lang="en-US" sz="1200" b="1" dirty="0"/>
              <a:t> 2023 and October 31</a:t>
            </a:r>
            <a:r>
              <a:rPr lang="en-US" sz="1200" b="1" baseline="30000" dirty="0"/>
              <a:t>th</a:t>
            </a:r>
            <a:r>
              <a:rPr lang="en-US" sz="1200" b="1" dirty="0"/>
              <a:t> 2023 </a:t>
            </a:r>
          </a:p>
        </p:txBody>
      </p:sp>
      <p:sp>
        <p:nvSpPr>
          <p:cNvPr id="3" name="object 3">
            <a:extLst>
              <a:ext uri="{FF2B5EF4-FFF2-40B4-BE49-F238E27FC236}">
                <a16:creationId xmlns:a16="http://schemas.microsoft.com/office/drawing/2014/main" id="{B5D7CC32-C2F7-EAE5-D34A-56B58F52A542}"/>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5" name="object 3">
            <a:extLst>
              <a:ext uri="{FF2B5EF4-FFF2-40B4-BE49-F238E27FC236}">
                <a16:creationId xmlns:a16="http://schemas.microsoft.com/office/drawing/2014/main" id="{89DA98C6-88C0-0930-A8C7-007F259C0503}"/>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259181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0270-5BD8-4E76-BD5D-358283EC49C2}"/>
              </a:ext>
            </a:extLst>
          </p:cNvPr>
          <p:cNvSpPr>
            <a:spLocks noGrp="1"/>
          </p:cNvSpPr>
          <p:nvPr>
            <p:ph type="title"/>
          </p:nvPr>
        </p:nvSpPr>
        <p:spPr>
          <a:xfrm>
            <a:off x="2242880" y="800392"/>
            <a:ext cx="7698523" cy="1212102"/>
          </a:xfrm>
        </p:spPr>
        <p:txBody>
          <a:bodyPr>
            <a:normAutofit/>
          </a:bodyPr>
          <a:lstStyle/>
          <a:p>
            <a:pPr algn="ctr"/>
            <a:r>
              <a:rPr lang="en-US" sz="3500" dirty="0">
                <a:solidFill>
                  <a:srgbClr val="FFFFFF"/>
                </a:solidFill>
              </a:rPr>
              <a:t>The origins of the PBMs</a:t>
            </a:r>
          </a:p>
        </p:txBody>
      </p:sp>
      <p:sp>
        <p:nvSpPr>
          <p:cNvPr id="3" name="Content Placeholder 2">
            <a:extLst>
              <a:ext uri="{FF2B5EF4-FFF2-40B4-BE49-F238E27FC236}">
                <a16:creationId xmlns:a16="http://schemas.microsoft.com/office/drawing/2014/main" id="{288F4B34-B171-4E9C-B537-EB7837E11DC2}"/>
              </a:ext>
            </a:extLst>
          </p:cNvPr>
          <p:cNvSpPr>
            <a:spLocks noGrp="1"/>
          </p:cNvSpPr>
          <p:nvPr>
            <p:ph idx="1"/>
          </p:nvPr>
        </p:nvSpPr>
        <p:spPr>
          <a:xfrm>
            <a:off x="647699" y="1787979"/>
            <a:ext cx="10512879" cy="4269631"/>
          </a:xfrm>
        </p:spPr>
        <p:txBody>
          <a:bodyPr anchor="ctr">
            <a:normAutofit lnSpcReduction="10000"/>
          </a:bodyPr>
          <a:lstStyle/>
          <a:p>
            <a:pPr marL="418465" indent="-342900">
              <a:tabLst>
                <a:tab pos="423545" algn="l"/>
                <a:tab pos="424180" algn="l"/>
              </a:tabLst>
            </a:pPr>
            <a:r>
              <a:rPr lang="en-US" dirty="0">
                <a:latin typeface="Arial Narrow"/>
                <a:cs typeface="Arial Narrow"/>
              </a:rPr>
              <a:t>During World War II and the Korean conflict, wages were frozen but benefits were not. As a result, the benefit moved from being a "fringe" to an active component of an employee’s compensation</a:t>
            </a:r>
          </a:p>
          <a:p>
            <a:pPr marL="831215" lvl="1" indent="-342900">
              <a:tabLst>
                <a:tab pos="423545" algn="l"/>
                <a:tab pos="424180" algn="l"/>
              </a:tabLst>
            </a:pPr>
            <a:r>
              <a:rPr lang="en-US" dirty="0">
                <a:latin typeface="Arial Narrow"/>
                <a:cs typeface="Arial Narrow"/>
              </a:rPr>
              <a:t>See 1942 Stabilization Act </a:t>
            </a:r>
          </a:p>
          <a:p>
            <a:pPr marL="418465" indent="-342900">
              <a:tabLst>
                <a:tab pos="423545" algn="l"/>
                <a:tab pos="424180" algn="l"/>
              </a:tabLst>
            </a:pPr>
            <a:r>
              <a:rPr lang="en-US" dirty="0">
                <a:latin typeface="Arial Narrow"/>
                <a:cs typeface="Arial Narrow"/>
              </a:rPr>
              <a:t>Historically, pharmacy benefits were lumped with vision and dental plans as complementary to medical benefits and treated as "riders" that could be added to the major medical package</a:t>
            </a:r>
          </a:p>
          <a:p>
            <a:pPr marL="418465" indent="-342900">
              <a:tabLst>
                <a:tab pos="423545" algn="l"/>
                <a:tab pos="424180" algn="l"/>
              </a:tabLst>
            </a:pPr>
            <a:r>
              <a:rPr lang="en-US" b="1" i="1" dirty="0">
                <a:latin typeface="Arial Narrow"/>
                <a:cs typeface="Arial Narrow"/>
              </a:rPr>
              <a:t>Before the 1970s, drug prices lagged behind the consumer price index (CPI) </a:t>
            </a:r>
            <a:r>
              <a:rPr lang="en-US" dirty="0">
                <a:latin typeface="Arial Narrow"/>
                <a:cs typeface="Arial Narrow"/>
              </a:rPr>
              <a:t>as well as the growth in healthcare costs.</a:t>
            </a:r>
          </a:p>
          <a:p>
            <a:pPr marL="418465" indent="-342900">
              <a:tabLst>
                <a:tab pos="423545" algn="l"/>
                <a:tab pos="424180" algn="l"/>
              </a:tabLst>
            </a:pPr>
            <a:r>
              <a:rPr lang="en-US" dirty="0">
                <a:latin typeface="Arial Narrow"/>
                <a:cs typeface="Arial Narrow"/>
              </a:rPr>
              <a:t>Pharmacy reimbursement with an insurer would require the submission of a paper claim (universal claim form) and on very cheap claim, patients often wouldn’t complete the paperwork (shoe box claims estimated at ~8-10% of the market)</a:t>
            </a:r>
          </a:p>
        </p:txBody>
      </p:sp>
      <p:sp>
        <p:nvSpPr>
          <p:cNvPr id="4" name="Title 1">
            <a:extLst>
              <a:ext uri="{FF2B5EF4-FFF2-40B4-BE49-F238E27FC236}">
                <a16:creationId xmlns:a16="http://schemas.microsoft.com/office/drawing/2014/main" id="{3B34805D-A884-B2F7-4D43-C0E35FEC0DA6}"/>
              </a:ext>
            </a:extLst>
          </p:cNvPr>
          <p:cNvSpPr txBox="1">
            <a:spLocks/>
          </p:cNvSpPr>
          <p:nvPr/>
        </p:nvSpPr>
        <p:spPr>
          <a:xfrm>
            <a:off x="647700" y="387350"/>
            <a:ext cx="10754590" cy="13255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t>The origins of PBMs</a:t>
            </a:r>
          </a:p>
        </p:txBody>
      </p:sp>
      <p:sp>
        <p:nvSpPr>
          <p:cNvPr id="5" name="object 3">
            <a:extLst>
              <a:ext uri="{FF2B5EF4-FFF2-40B4-BE49-F238E27FC236}">
                <a16:creationId xmlns:a16="http://schemas.microsoft.com/office/drawing/2014/main" id="{C5A1A5D1-2ABE-71EC-BF74-445D70B19159}"/>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2212493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5D57-9DA5-69B5-BD0F-35A7692C68EA}"/>
              </a:ext>
            </a:extLst>
          </p:cNvPr>
          <p:cNvSpPr>
            <a:spLocks noGrp="1"/>
          </p:cNvSpPr>
          <p:nvPr>
            <p:ph type="title"/>
          </p:nvPr>
        </p:nvSpPr>
        <p:spPr/>
        <p:txBody>
          <a:bodyPr/>
          <a:lstStyle/>
          <a:p>
            <a:r>
              <a:rPr lang="en-US" dirty="0"/>
              <a:t>Cost Plus Pricing Top 10 Savings by Product/Utilization</a:t>
            </a:r>
          </a:p>
        </p:txBody>
      </p:sp>
      <p:graphicFrame>
        <p:nvGraphicFramePr>
          <p:cNvPr id="4" name="Content Placeholder 3">
            <a:extLst>
              <a:ext uri="{FF2B5EF4-FFF2-40B4-BE49-F238E27FC236}">
                <a16:creationId xmlns:a16="http://schemas.microsoft.com/office/drawing/2014/main" id="{AB408822-B10E-D6FD-C547-1FCFF6369BAB}"/>
              </a:ext>
            </a:extLst>
          </p:cNvPr>
          <p:cNvGraphicFramePr>
            <a:graphicFrameLocks noGrp="1"/>
          </p:cNvGraphicFramePr>
          <p:nvPr>
            <p:ph idx="1"/>
          </p:nvPr>
        </p:nvGraphicFramePr>
        <p:xfrm>
          <a:off x="658585" y="1452396"/>
          <a:ext cx="10698163" cy="4697360"/>
        </p:xfrm>
        <a:graphic>
          <a:graphicData uri="http://schemas.openxmlformats.org/drawingml/2006/table">
            <a:tbl>
              <a:tblPr firstRow="1" bandRow="1">
                <a:tableStyleId>{5C22544A-7EE6-4342-B048-85BDC9FD1C3A}</a:tableStyleId>
              </a:tblPr>
              <a:tblGrid>
                <a:gridCol w="1528309">
                  <a:extLst>
                    <a:ext uri="{9D8B030D-6E8A-4147-A177-3AD203B41FA5}">
                      <a16:colId xmlns:a16="http://schemas.microsoft.com/office/drawing/2014/main" val="2535752092"/>
                    </a:ext>
                  </a:extLst>
                </a:gridCol>
                <a:gridCol w="1528309">
                  <a:extLst>
                    <a:ext uri="{9D8B030D-6E8A-4147-A177-3AD203B41FA5}">
                      <a16:colId xmlns:a16="http://schemas.microsoft.com/office/drawing/2014/main" val="2441180277"/>
                    </a:ext>
                  </a:extLst>
                </a:gridCol>
                <a:gridCol w="1528309">
                  <a:extLst>
                    <a:ext uri="{9D8B030D-6E8A-4147-A177-3AD203B41FA5}">
                      <a16:colId xmlns:a16="http://schemas.microsoft.com/office/drawing/2014/main" val="688973290"/>
                    </a:ext>
                  </a:extLst>
                </a:gridCol>
                <a:gridCol w="1528309">
                  <a:extLst>
                    <a:ext uri="{9D8B030D-6E8A-4147-A177-3AD203B41FA5}">
                      <a16:colId xmlns:a16="http://schemas.microsoft.com/office/drawing/2014/main" val="1054834057"/>
                    </a:ext>
                  </a:extLst>
                </a:gridCol>
                <a:gridCol w="1528309">
                  <a:extLst>
                    <a:ext uri="{9D8B030D-6E8A-4147-A177-3AD203B41FA5}">
                      <a16:colId xmlns:a16="http://schemas.microsoft.com/office/drawing/2014/main" val="3328071813"/>
                    </a:ext>
                  </a:extLst>
                </a:gridCol>
                <a:gridCol w="1528309">
                  <a:extLst>
                    <a:ext uri="{9D8B030D-6E8A-4147-A177-3AD203B41FA5}">
                      <a16:colId xmlns:a16="http://schemas.microsoft.com/office/drawing/2014/main" val="4236520683"/>
                    </a:ext>
                  </a:extLst>
                </a:gridCol>
                <a:gridCol w="1528309">
                  <a:extLst>
                    <a:ext uri="{9D8B030D-6E8A-4147-A177-3AD203B41FA5}">
                      <a16:colId xmlns:a16="http://schemas.microsoft.com/office/drawing/2014/main" val="2809004271"/>
                    </a:ext>
                  </a:extLst>
                </a:gridCol>
              </a:tblGrid>
              <a:tr h="360905">
                <a:tc>
                  <a:txBody>
                    <a:bodyPr/>
                    <a:lstStyle/>
                    <a:p>
                      <a:pPr algn="ctr" fontAlgn="b"/>
                      <a:r>
                        <a:rPr lang="en-US" sz="1600" b="0" i="0" u="none" strike="noStrike" dirty="0">
                          <a:solidFill>
                            <a:schemeClr val="bg1"/>
                          </a:solidFill>
                          <a:effectLst/>
                          <a:latin typeface="Calibri" panose="020F0502020204030204" pitchFamily="34" charset="0"/>
                        </a:rPr>
                        <a:t>Product</a:t>
                      </a:r>
                    </a:p>
                  </a:txBody>
                  <a:tcPr marL="7620" marR="7620" marT="7620" marB="0" anchor="ctr"/>
                </a:tc>
                <a:tc>
                  <a:txBody>
                    <a:bodyPr/>
                    <a:lstStyle/>
                    <a:p>
                      <a:pPr algn="ctr" fontAlgn="b"/>
                      <a:r>
                        <a:rPr lang="en-US" sz="1600" b="0" i="0" u="none" strike="noStrike">
                          <a:solidFill>
                            <a:schemeClr val="bg1"/>
                          </a:solidFill>
                          <a:effectLst/>
                          <a:latin typeface="Calibri" panose="020F0502020204030204" pitchFamily="34" charset="0"/>
                        </a:rPr>
                        <a:t>Indication</a:t>
                      </a:r>
                    </a:p>
                  </a:txBody>
                  <a:tcPr marL="7620" marR="7620" marT="7620" marB="0" anchor="ctr"/>
                </a:tc>
                <a:tc>
                  <a:txBody>
                    <a:bodyPr/>
                    <a:lstStyle/>
                    <a:p>
                      <a:pPr algn="ctr" fontAlgn="b"/>
                      <a:r>
                        <a:rPr lang="en-US" sz="1600" b="0" i="0" u="none" strike="noStrike">
                          <a:solidFill>
                            <a:schemeClr val="bg1"/>
                          </a:solidFill>
                          <a:effectLst/>
                          <a:latin typeface="Calibri" panose="020F0502020204030204" pitchFamily="34" charset="0"/>
                        </a:rPr>
                        <a:t> Rx Count </a:t>
                      </a:r>
                    </a:p>
                  </a:txBody>
                  <a:tcPr marL="7620" marR="7620" marT="7620" marB="0" anchor="ctr"/>
                </a:tc>
                <a:tc>
                  <a:txBody>
                    <a:bodyPr/>
                    <a:lstStyle/>
                    <a:p>
                      <a:pPr algn="ctr" fontAlgn="b"/>
                      <a:r>
                        <a:rPr lang="en-US" sz="1600" b="0" i="0" u="none" strike="noStrike" dirty="0">
                          <a:solidFill>
                            <a:schemeClr val="bg1"/>
                          </a:solidFill>
                          <a:effectLst/>
                          <a:latin typeface="Calibri" panose="020F0502020204030204" pitchFamily="34" charset="0"/>
                        </a:rPr>
                        <a:t> PBM Price</a:t>
                      </a:r>
                    </a:p>
                  </a:txBody>
                  <a:tcPr marL="7620" marR="7620" marT="7620" marB="0" anchor="ctr"/>
                </a:tc>
                <a:tc>
                  <a:txBody>
                    <a:bodyPr/>
                    <a:lstStyle/>
                    <a:p>
                      <a:pPr algn="ctr" fontAlgn="b"/>
                      <a:r>
                        <a:rPr lang="en-US" sz="1600" b="0" i="0" u="none" strike="noStrike" dirty="0">
                          <a:solidFill>
                            <a:schemeClr val="bg1"/>
                          </a:solidFill>
                          <a:effectLst/>
                          <a:latin typeface="Calibri" panose="020F0502020204030204" pitchFamily="34" charset="0"/>
                        </a:rPr>
                        <a:t> MCCPDC Price </a:t>
                      </a:r>
                    </a:p>
                  </a:txBody>
                  <a:tcPr marL="7620" marR="7620" marT="7620" marB="0" anchor="ctr"/>
                </a:tc>
                <a:tc>
                  <a:txBody>
                    <a:bodyPr/>
                    <a:lstStyle/>
                    <a:p>
                      <a:pPr algn="ctr" fontAlgn="b"/>
                      <a:r>
                        <a:rPr lang="en-US" sz="1600" b="0" i="0" u="none" strike="noStrike" dirty="0">
                          <a:solidFill>
                            <a:schemeClr val="bg1"/>
                          </a:solidFill>
                          <a:effectLst/>
                          <a:latin typeface="Calibri" panose="020F0502020204030204" pitchFamily="34" charset="0"/>
                        </a:rPr>
                        <a:t> Total Savings </a:t>
                      </a:r>
                    </a:p>
                  </a:txBody>
                  <a:tcPr marL="7620" marR="7620" marT="7620" marB="0" anchor="ctr"/>
                </a:tc>
                <a:tc>
                  <a:txBody>
                    <a:bodyPr/>
                    <a:lstStyle/>
                    <a:p>
                      <a:pPr algn="ctr" fontAlgn="b"/>
                      <a:r>
                        <a:rPr lang="en-US" sz="1600" b="0" i="0" u="none" strike="noStrike" dirty="0">
                          <a:solidFill>
                            <a:schemeClr val="bg1"/>
                          </a:solidFill>
                          <a:effectLst/>
                          <a:latin typeface="Calibri" panose="020F0502020204030204" pitchFamily="34" charset="0"/>
                        </a:rPr>
                        <a:t>Avg Saving Per Rx</a:t>
                      </a:r>
                    </a:p>
                  </a:txBody>
                  <a:tcPr marL="7620" marR="7620" marT="7620" marB="0" anchor="ctr"/>
                </a:tc>
                <a:extLst>
                  <a:ext uri="{0D108BD9-81ED-4DB2-BD59-A6C34878D82A}">
                    <a16:rowId xmlns:a16="http://schemas.microsoft.com/office/drawing/2014/main" val="1054838882"/>
                  </a:ext>
                </a:extLst>
              </a:tr>
              <a:tr h="630348">
                <a:tc>
                  <a:txBody>
                    <a:bodyPr/>
                    <a:lstStyle/>
                    <a:p>
                      <a:pPr algn="ctr" fontAlgn="b"/>
                      <a:r>
                        <a:rPr lang="en-US" sz="1400" b="0" i="0" u="none" strike="noStrike" dirty="0">
                          <a:solidFill>
                            <a:srgbClr val="000000"/>
                          </a:solidFill>
                          <a:effectLst/>
                          <a:latin typeface="Calibri" panose="020F0502020204030204" pitchFamily="34" charset="0"/>
                        </a:rPr>
                        <a:t>Emtricitabine-Tenofovir 200-300 MG</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HIV</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711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$ 806,972.98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$ 19,135.71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(787,837.27)</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(1,108.07)</a:t>
                      </a:r>
                    </a:p>
                  </a:txBody>
                  <a:tcPr marL="7620" marR="7620" marT="7620" marB="0" anchor="ctr"/>
                </a:tc>
                <a:extLst>
                  <a:ext uri="{0D108BD9-81ED-4DB2-BD59-A6C34878D82A}">
                    <a16:rowId xmlns:a16="http://schemas.microsoft.com/office/drawing/2014/main" val="3225088461"/>
                  </a:ext>
                </a:extLst>
              </a:tr>
              <a:tr h="422704">
                <a:tc>
                  <a:txBody>
                    <a:bodyPr/>
                    <a:lstStyle/>
                    <a:p>
                      <a:pPr algn="ctr" fontAlgn="b"/>
                      <a:r>
                        <a:rPr lang="en-US" sz="1400" b="0" i="0" u="none" strike="noStrike">
                          <a:solidFill>
                            <a:srgbClr val="000000"/>
                          </a:solidFill>
                          <a:effectLst/>
                          <a:latin typeface="Calibri" panose="020F0502020204030204" pitchFamily="34" charset="0"/>
                        </a:rPr>
                        <a:t>Imatinib Mesylate 400 MG</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Cancer</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72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$ 418,318.24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3,385.20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(414,933.04)</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(5,762.96)</a:t>
                      </a:r>
                    </a:p>
                  </a:txBody>
                  <a:tcPr marL="7620" marR="7620" marT="7620" marB="0" anchor="ctr"/>
                </a:tc>
                <a:extLst>
                  <a:ext uri="{0D108BD9-81ED-4DB2-BD59-A6C34878D82A}">
                    <a16:rowId xmlns:a16="http://schemas.microsoft.com/office/drawing/2014/main" val="1453137981"/>
                  </a:ext>
                </a:extLst>
              </a:tr>
              <a:tr h="360905">
                <a:tc>
                  <a:txBody>
                    <a:bodyPr/>
                    <a:lstStyle/>
                    <a:p>
                      <a:pPr algn="ctr" fontAlgn="b"/>
                      <a:r>
                        <a:rPr lang="en-US" sz="1400" b="0" i="0" u="none" strike="noStrike" dirty="0">
                          <a:solidFill>
                            <a:srgbClr val="000000"/>
                          </a:solidFill>
                          <a:effectLst/>
                          <a:latin typeface="Calibri" panose="020F0502020204030204" pitchFamily="34" charset="0"/>
                        </a:rPr>
                        <a:t>Rosuvastatin 10 MG</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Cholesterol</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5,462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$ 426,149.58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$ 60,117.66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(366,031.92)</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(67.01)</a:t>
                      </a:r>
                    </a:p>
                  </a:txBody>
                  <a:tcPr marL="7620" marR="7620" marT="7620" marB="0" anchor="ctr"/>
                </a:tc>
                <a:extLst>
                  <a:ext uri="{0D108BD9-81ED-4DB2-BD59-A6C34878D82A}">
                    <a16:rowId xmlns:a16="http://schemas.microsoft.com/office/drawing/2014/main" val="1876872287"/>
                  </a:ext>
                </a:extLst>
              </a:tr>
              <a:tr h="360905">
                <a:tc>
                  <a:txBody>
                    <a:bodyPr/>
                    <a:lstStyle/>
                    <a:p>
                      <a:pPr algn="ctr" fontAlgn="b"/>
                      <a:r>
                        <a:rPr lang="en-US" sz="1400" b="0" i="0" u="none" strike="noStrike">
                          <a:solidFill>
                            <a:srgbClr val="000000"/>
                          </a:solidFill>
                          <a:effectLst/>
                          <a:latin typeface="Calibri" panose="020F0502020204030204" pitchFamily="34" charset="0"/>
                        </a:rPr>
                        <a:t>Abiraterone 250 MG</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Cancer</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72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$ 308,702.08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8,941.20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(299,760.88)</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(4,163.35)</a:t>
                      </a:r>
                    </a:p>
                  </a:txBody>
                  <a:tcPr marL="7620" marR="7620" marT="7620" marB="0" anchor="ctr"/>
                </a:tc>
                <a:extLst>
                  <a:ext uri="{0D108BD9-81ED-4DB2-BD59-A6C34878D82A}">
                    <a16:rowId xmlns:a16="http://schemas.microsoft.com/office/drawing/2014/main" val="3412562837"/>
                  </a:ext>
                </a:extLst>
              </a:tr>
              <a:tr h="422704">
                <a:tc>
                  <a:txBody>
                    <a:bodyPr/>
                    <a:lstStyle/>
                    <a:p>
                      <a:pPr algn="ctr" fontAlgn="b"/>
                      <a:r>
                        <a:rPr lang="en-US" sz="1400" b="0" i="0" u="none" strike="noStrike" dirty="0">
                          <a:solidFill>
                            <a:srgbClr val="000000"/>
                          </a:solidFill>
                          <a:effectLst/>
                          <a:latin typeface="Calibri" panose="020F0502020204030204" pitchFamily="34" charset="0"/>
                        </a:rPr>
                        <a:t>Hydroxychloroquine 200 MG</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Antirheumatic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2,318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$ 289,073.31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$ 47,856.50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(241,216.81)</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(104.06)</a:t>
                      </a:r>
                    </a:p>
                  </a:txBody>
                  <a:tcPr marL="7620" marR="7620" marT="7620" marB="0" anchor="ctr"/>
                </a:tc>
                <a:extLst>
                  <a:ext uri="{0D108BD9-81ED-4DB2-BD59-A6C34878D82A}">
                    <a16:rowId xmlns:a16="http://schemas.microsoft.com/office/drawing/2014/main" val="3746340310"/>
                  </a:ext>
                </a:extLst>
              </a:tr>
              <a:tr h="422704">
                <a:tc>
                  <a:txBody>
                    <a:bodyPr/>
                    <a:lstStyle/>
                    <a:p>
                      <a:pPr algn="ctr" fontAlgn="b"/>
                      <a:r>
                        <a:rPr lang="en-US" sz="1400" b="0" i="0" u="none" strike="noStrike">
                          <a:solidFill>
                            <a:srgbClr val="000000"/>
                          </a:solidFill>
                          <a:effectLst/>
                          <a:latin typeface="Calibri" panose="020F0502020204030204" pitchFamily="34" charset="0"/>
                        </a:rPr>
                        <a:t>Fingolimod  0.5 MG</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Multiple Sclerosis</a:t>
                      </a:r>
                    </a:p>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35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$ 248,318.40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$ 12,786.29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(235,532.11)</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(6,729.49)</a:t>
                      </a:r>
                    </a:p>
                  </a:txBody>
                  <a:tcPr marL="7620" marR="7620" marT="7620" marB="0" anchor="ctr"/>
                </a:tc>
                <a:extLst>
                  <a:ext uri="{0D108BD9-81ED-4DB2-BD59-A6C34878D82A}">
                    <a16:rowId xmlns:a16="http://schemas.microsoft.com/office/drawing/2014/main" val="3835150887"/>
                  </a:ext>
                </a:extLst>
              </a:tr>
              <a:tr h="422704">
                <a:tc>
                  <a:txBody>
                    <a:bodyPr/>
                    <a:lstStyle/>
                    <a:p>
                      <a:pPr algn="ctr" fontAlgn="b"/>
                      <a:r>
                        <a:rPr lang="en-US" sz="1400" b="0" i="0" u="none" strike="noStrike">
                          <a:solidFill>
                            <a:srgbClr val="000000"/>
                          </a:solidFill>
                          <a:effectLst/>
                          <a:latin typeface="Calibri" panose="020F0502020204030204" pitchFamily="34" charset="0"/>
                        </a:rPr>
                        <a:t>Rosuvastatin 20 MG</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Cholesterol</a:t>
                      </a:r>
                    </a:p>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3,739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$ 265,435.98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$ 43,590.36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(221,845.62)</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(59.33)</a:t>
                      </a:r>
                    </a:p>
                  </a:txBody>
                  <a:tcPr marL="7620" marR="7620" marT="7620" marB="0" anchor="ctr"/>
                </a:tc>
                <a:extLst>
                  <a:ext uri="{0D108BD9-81ED-4DB2-BD59-A6C34878D82A}">
                    <a16:rowId xmlns:a16="http://schemas.microsoft.com/office/drawing/2014/main" val="1441863668"/>
                  </a:ext>
                </a:extLst>
              </a:tr>
              <a:tr h="360905">
                <a:tc>
                  <a:txBody>
                    <a:bodyPr/>
                    <a:lstStyle/>
                    <a:p>
                      <a:pPr algn="ctr" fontAlgn="b"/>
                      <a:r>
                        <a:rPr lang="en-US" sz="1400" b="0" i="0" u="none" strike="noStrike" dirty="0">
                          <a:solidFill>
                            <a:srgbClr val="000000"/>
                          </a:solidFill>
                          <a:effectLst/>
                          <a:latin typeface="Calibri" panose="020F0502020204030204" pitchFamily="34" charset="0"/>
                        </a:rPr>
                        <a:t>Mesalamine 1.2 GM</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Ulcerative Colitis</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427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$ 314,659.01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$ 93,619.22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(221,039.79)</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(517.66)</a:t>
                      </a:r>
                    </a:p>
                  </a:txBody>
                  <a:tcPr marL="7620" marR="7620" marT="7620" marB="0" anchor="ctr"/>
                </a:tc>
                <a:extLst>
                  <a:ext uri="{0D108BD9-81ED-4DB2-BD59-A6C34878D82A}">
                    <a16:rowId xmlns:a16="http://schemas.microsoft.com/office/drawing/2014/main" val="3823704756"/>
                  </a:ext>
                </a:extLst>
              </a:tr>
              <a:tr h="422704">
                <a:tc>
                  <a:txBody>
                    <a:bodyPr/>
                    <a:lstStyle/>
                    <a:p>
                      <a:pPr algn="ctr" fontAlgn="b"/>
                      <a:r>
                        <a:rPr lang="en-US" sz="1400" b="0" i="0" u="none" strike="noStrike">
                          <a:solidFill>
                            <a:srgbClr val="000000"/>
                          </a:solidFill>
                          <a:effectLst/>
                          <a:latin typeface="Calibri" panose="020F0502020204030204" pitchFamily="34" charset="0"/>
                        </a:rPr>
                        <a:t>Rosuvastatin 5 MG</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Cholesterol</a:t>
                      </a:r>
                    </a:p>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3,448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$ 245,481.89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$ 35,578.46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(209,903.43)</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(60.88)</a:t>
                      </a:r>
                    </a:p>
                  </a:txBody>
                  <a:tcPr marL="7620" marR="7620" marT="7620" marB="0" anchor="ctr"/>
                </a:tc>
                <a:extLst>
                  <a:ext uri="{0D108BD9-81ED-4DB2-BD59-A6C34878D82A}">
                    <a16:rowId xmlns:a16="http://schemas.microsoft.com/office/drawing/2014/main" val="3093317403"/>
                  </a:ext>
                </a:extLst>
              </a:tr>
              <a:tr h="422704">
                <a:tc>
                  <a:txBody>
                    <a:bodyPr/>
                    <a:lstStyle/>
                    <a:p>
                      <a:pPr algn="ctr" fontAlgn="b"/>
                      <a:r>
                        <a:rPr lang="en-US" sz="1400" b="0" i="0" u="none" strike="noStrike">
                          <a:solidFill>
                            <a:srgbClr val="000000"/>
                          </a:solidFill>
                          <a:effectLst/>
                          <a:latin typeface="Calibri" panose="020F0502020204030204" pitchFamily="34" charset="0"/>
                        </a:rPr>
                        <a:t>Dimethyl Fumarate 240 MG</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Multiple Sclerosis</a:t>
                      </a:r>
                    </a:p>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32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$ 141,604.63 </a:t>
                      </a:r>
                    </a:p>
                  </a:txBody>
                  <a:tcPr marL="7620" marR="7620" marT="7620" marB="0" anchor="ctr"/>
                </a:tc>
                <a:tc>
                  <a:txBody>
                    <a:bodyPr/>
                    <a:lstStyle/>
                    <a:p>
                      <a:pPr algn="ctr" fontAlgn="b"/>
                      <a:r>
                        <a:rPr lang="en-US" sz="1400" b="0" i="0" u="none" strike="noStrike">
                          <a:solidFill>
                            <a:srgbClr val="000000"/>
                          </a:solidFill>
                          <a:effectLst/>
                          <a:latin typeface="Calibri" panose="020F0502020204030204" pitchFamily="34" charset="0"/>
                        </a:rPr>
                        <a:t> $   1,840.50 </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(139,764.13)</a:t>
                      </a:r>
                    </a:p>
                  </a:txBody>
                  <a:tcPr marL="7620" marR="7620" marT="7620" marB="0" anchor="ctr"/>
                </a:tc>
                <a:tc>
                  <a:txBody>
                    <a:bodyPr/>
                    <a:lstStyle/>
                    <a:p>
                      <a:pPr algn="ctr" fontAlgn="b"/>
                      <a:r>
                        <a:rPr lang="en-US" sz="1400" b="0" i="0" u="none" strike="noStrike" dirty="0">
                          <a:solidFill>
                            <a:srgbClr val="000000"/>
                          </a:solidFill>
                          <a:effectLst/>
                          <a:latin typeface="Calibri" panose="020F0502020204030204" pitchFamily="34" charset="0"/>
                        </a:rPr>
                        <a:t> $ (4,367.63)</a:t>
                      </a:r>
                    </a:p>
                  </a:txBody>
                  <a:tcPr marL="7620" marR="7620" marT="7620" marB="0" anchor="ctr"/>
                </a:tc>
                <a:extLst>
                  <a:ext uri="{0D108BD9-81ED-4DB2-BD59-A6C34878D82A}">
                    <a16:rowId xmlns:a16="http://schemas.microsoft.com/office/drawing/2014/main" val="1279312040"/>
                  </a:ext>
                </a:extLst>
              </a:tr>
            </a:tbl>
          </a:graphicData>
        </a:graphic>
      </p:graphicFrame>
      <p:sp>
        <p:nvSpPr>
          <p:cNvPr id="5" name="TextBox 4">
            <a:extLst>
              <a:ext uri="{FF2B5EF4-FFF2-40B4-BE49-F238E27FC236}">
                <a16:creationId xmlns:a16="http://schemas.microsoft.com/office/drawing/2014/main" id="{D37ECB00-20BD-9FB5-EB8C-B5B6969E9529}"/>
              </a:ext>
            </a:extLst>
          </p:cNvPr>
          <p:cNvSpPr txBox="1"/>
          <p:nvPr/>
        </p:nvSpPr>
        <p:spPr>
          <a:xfrm>
            <a:off x="708555" y="6082682"/>
            <a:ext cx="10331867" cy="276999"/>
          </a:xfrm>
          <a:prstGeom prst="rect">
            <a:avLst/>
          </a:prstGeom>
          <a:noFill/>
        </p:spPr>
        <p:txBody>
          <a:bodyPr wrap="square" rtlCol="0">
            <a:spAutoFit/>
          </a:bodyPr>
          <a:lstStyle/>
          <a:p>
            <a:r>
              <a:rPr lang="en-US" sz="1200" b="1" dirty="0"/>
              <a:t>*Prices based on actual PBM client charge vs MCCPDC calculated price between January 1</a:t>
            </a:r>
            <a:r>
              <a:rPr lang="en-US" sz="1200" b="1" baseline="30000" dirty="0"/>
              <a:t>st</a:t>
            </a:r>
            <a:r>
              <a:rPr lang="en-US" sz="1200" b="1" dirty="0"/>
              <a:t> 2023 and October 31</a:t>
            </a:r>
            <a:r>
              <a:rPr lang="en-US" sz="1200" b="1" baseline="30000" dirty="0"/>
              <a:t>th</a:t>
            </a:r>
            <a:r>
              <a:rPr lang="en-US" sz="1200" b="1" dirty="0"/>
              <a:t> 2023 </a:t>
            </a:r>
          </a:p>
        </p:txBody>
      </p:sp>
      <p:sp>
        <p:nvSpPr>
          <p:cNvPr id="3" name="object 3">
            <a:extLst>
              <a:ext uri="{FF2B5EF4-FFF2-40B4-BE49-F238E27FC236}">
                <a16:creationId xmlns:a16="http://schemas.microsoft.com/office/drawing/2014/main" id="{4258D5C2-1E25-6DE0-DA39-F25943877BA6}"/>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6" name="object 3">
            <a:extLst>
              <a:ext uri="{FF2B5EF4-FFF2-40B4-BE49-F238E27FC236}">
                <a16:creationId xmlns:a16="http://schemas.microsoft.com/office/drawing/2014/main" id="{C36BE2E8-F5C4-E5E3-0B21-6A2B41341C8E}"/>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1020542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8F26C-86AD-5209-FD04-340081DD55A6}"/>
              </a:ext>
            </a:extLst>
          </p:cNvPr>
          <p:cNvSpPr>
            <a:spLocks noGrp="1"/>
          </p:cNvSpPr>
          <p:nvPr>
            <p:ph type="title"/>
          </p:nvPr>
        </p:nvSpPr>
        <p:spPr>
          <a:xfrm>
            <a:off x="647700" y="406974"/>
            <a:ext cx="10754590" cy="553998"/>
          </a:xfrm>
        </p:spPr>
        <p:txBody>
          <a:bodyPr wrap="square" lIns="0" tIns="0" rIns="0" bIns="0" anchor="t">
            <a:spAutoFit/>
          </a:bodyPr>
          <a:lstStyle/>
          <a:p>
            <a:r>
              <a:rPr lang="en-US" dirty="0"/>
              <a:t>MCCPDC Humira Biosimilar</a:t>
            </a:r>
          </a:p>
        </p:txBody>
      </p:sp>
      <p:sp>
        <p:nvSpPr>
          <p:cNvPr id="3" name="Text Placeholder 2">
            <a:extLst>
              <a:ext uri="{FF2B5EF4-FFF2-40B4-BE49-F238E27FC236}">
                <a16:creationId xmlns:a16="http://schemas.microsoft.com/office/drawing/2014/main" id="{84871997-7EA7-DDB3-BB9D-871BE666D691}"/>
              </a:ext>
            </a:extLst>
          </p:cNvPr>
          <p:cNvSpPr>
            <a:spLocks noGrp="1"/>
          </p:cNvSpPr>
          <p:nvPr>
            <p:ph type="body" idx="1"/>
          </p:nvPr>
        </p:nvSpPr>
        <p:spPr>
          <a:xfrm>
            <a:off x="434657" y="1280230"/>
            <a:ext cx="10844530" cy="1650195"/>
          </a:xfrm>
        </p:spPr>
        <p:txBody>
          <a:bodyPr wrap="square" lIns="0" tIns="0" rIns="0" bIns="0" anchor="t">
            <a:spAutoFit/>
          </a:bodyPr>
          <a:lstStyle/>
          <a:p>
            <a:pPr marL="285750" indent="-285750">
              <a:buFont typeface="Arial" panose="020B0604020202020204" pitchFamily="34" charset="0"/>
              <a:buChar char="•"/>
            </a:pPr>
            <a:r>
              <a:rPr lang="en-US" sz="2400" dirty="0">
                <a:latin typeface="Arial Narrow"/>
              </a:rPr>
              <a:t>Humira was the top selling drug in the US at $37.2 Billion in 2022*</a:t>
            </a:r>
          </a:p>
          <a:p>
            <a:pPr marL="742950" lvl="1" indent="-285750">
              <a:buFont typeface="Arial" panose="020B0604020202020204" pitchFamily="34" charset="0"/>
              <a:buChar char="•"/>
            </a:pPr>
            <a:r>
              <a:rPr lang="en-US" sz="2400" dirty="0">
                <a:latin typeface="Arial Narrow"/>
              </a:rPr>
              <a:t>MCCPDC offers a biosimilar for the 40mg / 0.8ml Pen-injector: </a:t>
            </a:r>
            <a:r>
              <a:rPr lang="en-US" sz="2400" dirty="0" err="1">
                <a:latin typeface="Arial Narrow"/>
              </a:rPr>
              <a:t>Yusimry</a:t>
            </a:r>
          </a:p>
          <a:p>
            <a:pPr marL="285750" indent="-285750">
              <a:buFont typeface="Arial" panose="020B0604020202020204" pitchFamily="34" charset="0"/>
              <a:buChar char="•"/>
            </a:pPr>
            <a:r>
              <a:rPr lang="en-US" sz="2400" dirty="0">
                <a:latin typeface="Arial Narrow"/>
              </a:rPr>
              <a:t>MCCPDC provides transparent, "all-in" net pricing through </a:t>
            </a:r>
            <a:r>
              <a:rPr lang="en-US" sz="2400" dirty="0" err="1">
                <a:latin typeface="Arial Narrow"/>
              </a:rPr>
              <a:t>Yusimry</a:t>
            </a:r>
            <a:r>
              <a:rPr lang="en-US" sz="2400" dirty="0">
                <a:latin typeface="Arial Narrow"/>
              </a:rPr>
              <a:t> manufacturer </a:t>
            </a:r>
            <a:r>
              <a:rPr lang="en-US" sz="2400" dirty="0" err="1">
                <a:latin typeface="Arial Narrow"/>
              </a:rPr>
              <a:t>Coherus</a:t>
            </a:r>
            <a:endParaRPr lang="en-US" sz="2400" dirty="0">
              <a:latin typeface="Arial Narrow"/>
            </a:endParaRPr>
          </a:p>
          <a:p>
            <a:endParaRPr lang="en-US" dirty="0"/>
          </a:p>
        </p:txBody>
      </p:sp>
      <p:graphicFrame>
        <p:nvGraphicFramePr>
          <p:cNvPr id="6" name="Table 6">
            <a:extLst>
              <a:ext uri="{FF2B5EF4-FFF2-40B4-BE49-F238E27FC236}">
                <a16:creationId xmlns:a16="http://schemas.microsoft.com/office/drawing/2014/main" id="{B3E02FCE-4062-8A72-8716-366ADC0530DD}"/>
              </a:ext>
            </a:extLst>
          </p:cNvPr>
          <p:cNvGraphicFramePr>
            <a:graphicFrameLocks noGrp="1"/>
          </p:cNvGraphicFramePr>
          <p:nvPr/>
        </p:nvGraphicFramePr>
        <p:xfrm>
          <a:off x="1524000" y="3047999"/>
          <a:ext cx="9144000" cy="1505977"/>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263944972"/>
                    </a:ext>
                  </a:extLst>
                </a:gridCol>
                <a:gridCol w="2286000">
                  <a:extLst>
                    <a:ext uri="{9D8B030D-6E8A-4147-A177-3AD203B41FA5}">
                      <a16:colId xmlns:a16="http://schemas.microsoft.com/office/drawing/2014/main" val="3174151638"/>
                    </a:ext>
                  </a:extLst>
                </a:gridCol>
                <a:gridCol w="2286000">
                  <a:extLst>
                    <a:ext uri="{9D8B030D-6E8A-4147-A177-3AD203B41FA5}">
                      <a16:colId xmlns:a16="http://schemas.microsoft.com/office/drawing/2014/main" val="2531159540"/>
                    </a:ext>
                  </a:extLst>
                </a:gridCol>
                <a:gridCol w="2286000">
                  <a:extLst>
                    <a:ext uri="{9D8B030D-6E8A-4147-A177-3AD203B41FA5}">
                      <a16:colId xmlns:a16="http://schemas.microsoft.com/office/drawing/2014/main" val="2101561030"/>
                    </a:ext>
                  </a:extLst>
                </a:gridCol>
              </a:tblGrid>
              <a:tr h="884857">
                <a:tc>
                  <a:txBody>
                    <a:bodyPr/>
                    <a:lstStyle/>
                    <a:p>
                      <a:pPr algn="ctr"/>
                      <a:r>
                        <a:rPr lang="en-US" sz="2000"/>
                        <a:t>Manufacturing Cost</a:t>
                      </a:r>
                    </a:p>
                    <a:p>
                      <a:pPr algn="ctr"/>
                      <a:r>
                        <a:rPr lang="en-US" sz="2000"/>
                        <a:t>(Coherus)</a:t>
                      </a:r>
                    </a:p>
                  </a:txBody>
                  <a:tcPr anchor="ctr"/>
                </a:tc>
                <a:tc>
                  <a:txBody>
                    <a:bodyPr/>
                    <a:lstStyle/>
                    <a:p>
                      <a:pPr algn="ctr"/>
                      <a:r>
                        <a:rPr lang="en-US" sz="2000" dirty="0"/>
                        <a:t>Transparent Price Mark Up (15%)</a:t>
                      </a:r>
                    </a:p>
                  </a:txBody>
                  <a:tcPr anchor="ctr"/>
                </a:tc>
                <a:tc>
                  <a:txBody>
                    <a:bodyPr/>
                    <a:lstStyle/>
                    <a:p>
                      <a:pPr algn="ctr"/>
                      <a:r>
                        <a:rPr lang="en-US" sz="2000" dirty="0"/>
                        <a:t>Transparent Pharmacy Labor Price</a:t>
                      </a:r>
                    </a:p>
                  </a:txBody>
                  <a:tcPr anchor="ctr"/>
                </a:tc>
                <a:tc>
                  <a:txBody>
                    <a:bodyPr/>
                    <a:lstStyle/>
                    <a:p>
                      <a:pPr algn="ctr"/>
                      <a:r>
                        <a:rPr lang="en-US" sz="2000" dirty="0"/>
                        <a:t>Transparent Shipping Price</a:t>
                      </a:r>
                    </a:p>
                  </a:txBody>
                  <a:tcPr anchor="ctr"/>
                </a:tc>
                <a:extLst>
                  <a:ext uri="{0D108BD9-81ED-4DB2-BD59-A6C34878D82A}">
                    <a16:rowId xmlns:a16="http://schemas.microsoft.com/office/drawing/2014/main" val="1747241980"/>
                  </a:ext>
                </a:extLst>
              </a:tr>
              <a:tr h="500137">
                <a:tc>
                  <a:txBody>
                    <a:bodyPr/>
                    <a:lstStyle/>
                    <a:p>
                      <a:pPr algn="ctr"/>
                      <a:r>
                        <a:rPr lang="en-US" sz="2000"/>
                        <a:t>$495.01</a:t>
                      </a:r>
                    </a:p>
                  </a:txBody>
                  <a:tcPr anchor="ctr"/>
                </a:tc>
                <a:tc>
                  <a:txBody>
                    <a:bodyPr/>
                    <a:lstStyle/>
                    <a:p>
                      <a:pPr algn="ctr"/>
                      <a:r>
                        <a:rPr lang="en-US" sz="2000"/>
                        <a:t>$74.26</a:t>
                      </a:r>
                    </a:p>
                  </a:txBody>
                  <a:tcPr anchor="ctr"/>
                </a:tc>
                <a:tc>
                  <a:txBody>
                    <a:bodyPr/>
                    <a:lstStyle/>
                    <a:p>
                      <a:pPr algn="ctr"/>
                      <a:r>
                        <a:rPr lang="en-US" sz="2000"/>
                        <a:t>$10.00</a:t>
                      </a:r>
                    </a:p>
                  </a:txBody>
                  <a:tcPr anchor="ctr"/>
                </a:tc>
                <a:tc>
                  <a:txBody>
                    <a:bodyPr/>
                    <a:lstStyle/>
                    <a:p>
                      <a:pPr algn="ctr"/>
                      <a:r>
                        <a:rPr lang="en-US" sz="2000" dirty="0"/>
                        <a:t>$55.00</a:t>
                      </a:r>
                    </a:p>
                  </a:txBody>
                  <a:tcPr anchor="ctr"/>
                </a:tc>
                <a:extLst>
                  <a:ext uri="{0D108BD9-81ED-4DB2-BD59-A6C34878D82A}">
                    <a16:rowId xmlns:a16="http://schemas.microsoft.com/office/drawing/2014/main" val="2297770865"/>
                  </a:ext>
                </a:extLst>
              </a:tr>
            </a:tbl>
          </a:graphicData>
        </a:graphic>
      </p:graphicFrame>
      <p:sp>
        <p:nvSpPr>
          <p:cNvPr id="7" name="TextBox 6">
            <a:extLst>
              <a:ext uri="{FF2B5EF4-FFF2-40B4-BE49-F238E27FC236}">
                <a16:creationId xmlns:a16="http://schemas.microsoft.com/office/drawing/2014/main" id="{453C9946-713E-98A6-B546-94DDF25C8E79}"/>
              </a:ext>
            </a:extLst>
          </p:cNvPr>
          <p:cNvSpPr txBox="1"/>
          <p:nvPr/>
        </p:nvSpPr>
        <p:spPr>
          <a:xfrm>
            <a:off x="914400" y="5827414"/>
            <a:ext cx="8686799" cy="246221"/>
          </a:xfrm>
          <a:prstGeom prst="rect">
            <a:avLst/>
          </a:prstGeom>
          <a:noFill/>
        </p:spPr>
        <p:txBody>
          <a:bodyPr wrap="square" rtlCol="0">
            <a:spAutoFit/>
          </a:bodyPr>
          <a:lstStyle/>
          <a:p>
            <a:r>
              <a:rPr lang="en-US" sz="1000" b="1"/>
              <a:t>*https://academic.oup.com/ajhp/article-abstract/80/14/899/7127651?redirectedFrom=fulltext</a:t>
            </a:r>
          </a:p>
        </p:txBody>
      </p:sp>
      <p:sp>
        <p:nvSpPr>
          <p:cNvPr id="4" name="object 3">
            <a:extLst>
              <a:ext uri="{FF2B5EF4-FFF2-40B4-BE49-F238E27FC236}">
                <a16:creationId xmlns:a16="http://schemas.microsoft.com/office/drawing/2014/main" id="{7192AB25-FEDA-BCA8-BC6A-99F7E15EA0C1}"/>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5" name="object 3">
            <a:extLst>
              <a:ext uri="{FF2B5EF4-FFF2-40B4-BE49-F238E27FC236}">
                <a16:creationId xmlns:a16="http://schemas.microsoft.com/office/drawing/2014/main" id="{95745791-42B1-92CA-D5D1-F80A8F3CE69D}"/>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7158139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F2C7-8BE3-5543-ACAA-13C8B5C06BA6}"/>
              </a:ext>
            </a:extLst>
          </p:cNvPr>
          <p:cNvSpPr>
            <a:spLocks noGrp="1"/>
          </p:cNvSpPr>
          <p:nvPr>
            <p:ph type="title"/>
          </p:nvPr>
        </p:nvSpPr>
        <p:spPr/>
        <p:txBody>
          <a:bodyPr/>
          <a:lstStyle/>
          <a:p>
            <a:r>
              <a:rPr lang="en-US" dirty="0">
                <a:latin typeface="Montserrat Medium"/>
              </a:rPr>
              <a:t>Humira Biosimilar</a:t>
            </a:r>
            <a:endParaRPr lang="en-US" dirty="0"/>
          </a:p>
        </p:txBody>
      </p:sp>
      <p:sp>
        <p:nvSpPr>
          <p:cNvPr id="3" name="Content Placeholder 2">
            <a:extLst>
              <a:ext uri="{FF2B5EF4-FFF2-40B4-BE49-F238E27FC236}">
                <a16:creationId xmlns:a16="http://schemas.microsoft.com/office/drawing/2014/main" id="{FA0D85EA-51E0-784C-7595-D07E9E231AFC}"/>
              </a:ext>
            </a:extLst>
          </p:cNvPr>
          <p:cNvSpPr>
            <a:spLocks noGrp="1"/>
          </p:cNvSpPr>
          <p:nvPr>
            <p:ph sz="half" idx="1"/>
          </p:nvPr>
        </p:nvSpPr>
        <p:spPr/>
        <p:txBody>
          <a:bodyPr vert="horz" lIns="0" tIns="0" rIns="0" bIns="0" rtlCol="0" anchor="t">
            <a:noAutofit/>
          </a:bodyPr>
          <a:lstStyle/>
          <a:p>
            <a:r>
              <a:rPr lang="en-US" dirty="0"/>
              <a:t>3 Axis Advisors analysis of 2023 plan sponsors yielded 832 claims for Humira 40mg</a:t>
            </a:r>
          </a:p>
          <a:p>
            <a:r>
              <a:rPr lang="en-US" dirty="0"/>
              <a:t>MCCPDC/</a:t>
            </a:r>
            <a:r>
              <a:rPr lang="en-US" dirty="0" err="1"/>
              <a:t>Coherus</a:t>
            </a:r>
            <a:r>
              <a:rPr lang="en-US" dirty="0"/>
              <a:t> biosimilar offers 88% cost reduction vs 2023 gross PBM charges for brand Humira</a:t>
            </a:r>
          </a:p>
          <a:p>
            <a:pPr marL="782320" lvl="1" indent="-296545"/>
            <a:r>
              <a:rPr lang="en-US" dirty="0"/>
              <a:t>Total gross PBM charges: $6.55 million</a:t>
            </a:r>
          </a:p>
          <a:p>
            <a:pPr marL="782320" lvl="1" indent="-296545"/>
            <a:r>
              <a:rPr lang="en-US" dirty="0"/>
              <a:t>MCCPDC biosimilar: $0.79 million</a:t>
            </a:r>
          </a:p>
          <a:p>
            <a:pPr>
              <a:buFont typeface=".Lucida Grande UI Regular" panose="020F0502020204030204" pitchFamily="34" charset="0"/>
              <a:buChar char="►"/>
            </a:pPr>
            <a:endParaRPr lang="en-US" dirty="0"/>
          </a:p>
        </p:txBody>
      </p:sp>
      <p:graphicFrame>
        <p:nvGraphicFramePr>
          <p:cNvPr id="7" name="Content Placeholder 6">
            <a:extLst>
              <a:ext uri="{FF2B5EF4-FFF2-40B4-BE49-F238E27FC236}">
                <a16:creationId xmlns:a16="http://schemas.microsoft.com/office/drawing/2014/main" id="{062F131D-D934-2D0D-FBE0-BAE55FD8C1A0}"/>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3">
            <a:extLst>
              <a:ext uri="{FF2B5EF4-FFF2-40B4-BE49-F238E27FC236}">
                <a16:creationId xmlns:a16="http://schemas.microsoft.com/office/drawing/2014/main" id="{DA7F4848-C388-B19F-88A1-314FAF1FFAF2}"/>
              </a:ext>
            </a:extLst>
          </p:cNvPr>
          <p:cNvSpPr txBox="1"/>
          <p:nvPr/>
        </p:nvSpPr>
        <p:spPr>
          <a:xfrm>
            <a:off x="816622" y="6281964"/>
            <a:ext cx="1029969" cy="16256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2023</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
        <p:nvSpPr>
          <p:cNvPr id="5" name="object 3">
            <a:extLst>
              <a:ext uri="{FF2B5EF4-FFF2-40B4-BE49-F238E27FC236}">
                <a16:creationId xmlns:a16="http://schemas.microsoft.com/office/drawing/2014/main" id="{5027DF8D-CCC7-F735-1F63-1A42C351CB28}"/>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111652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C5937-74CD-C25E-1095-40AE39542FB8}"/>
              </a:ext>
            </a:extLst>
          </p:cNvPr>
          <p:cNvSpPr>
            <a:spLocks noGrp="1"/>
          </p:cNvSpPr>
          <p:nvPr>
            <p:ph type="title"/>
          </p:nvPr>
        </p:nvSpPr>
        <p:spPr/>
        <p:txBody>
          <a:bodyPr/>
          <a:lstStyle/>
          <a:p>
            <a:r>
              <a:rPr lang="en-US" dirty="0"/>
              <a:t>What changed? </a:t>
            </a:r>
          </a:p>
        </p:txBody>
      </p:sp>
      <p:sp>
        <p:nvSpPr>
          <p:cNvPr id="3" name="Content Placeholder 2">
            <a:extLst>
              <a:ext uri="{FF2B5EF4-FFF2-40B4-BE49-F238E27FC236}">
                <a16:creationId xmlns:a16="http://schemas.microsoft.com/office/drawing/2014/main" id="{C71829CF-464B-6CB8-352E-7B0F7FF0D87D}"/>
              </a:ext>
            </a:extLst>
          </p:cNvPr>
          <p:cNvSpPr>
            <a:spLocks noGrp="1"/>
          </p:cNvSpPr>
          <p:nvPr>
            <p:ph idx="1"/>
          </p:nvPr>
        </p:nvSpPr>
        <p:spPr/>
        <p:txBody>
          <a:bodyPr/>
          <a:lstStyle/>
          <a:p>
            <a:r>
              <a:rPr lang="en-US" dirty="0"/>
              <a:t>In the late 1960s (1968), the United Auto Workers collective bargaining led to the adoption of ‘card plans’ for prescription drugs</a:t>
            </a:r>
          </a:p>
          <a:p>
            <a:pPr lvl="1"/>
            <a:r>
              <a:rPr lang="en-US" dirty="0"/>
              <a:t>In card plans, the insurance company, an insurer or PBM contracts with pharmacies. </a:t>
            </a:r>
          </a:p>
          <a:p>
            <a:pPr lvl="1"/>
            <a:r>
              <a:rPr lang="en-US" dirty="0"/>
              <a:t>Under a master contract, pharmacies may choose to accept or reject their involvement and, depending on the size and breadth of the employer, the contracts may be regional or nationwide. </a:t>
            </a:r>
          </a:p>
          <a:p>
            <a:r>
              <a:rPr lang="en-US" dirty="0"/>
              <a:t>Claims processing at this time was more like a credit card then the modern claims processing we think of (two-way communication) </a:t>
            </a:r>
          </a:p>
        </p:txBody>
      </p:sp>
      <p:sp>
        <p:nvSpPr>
          <p:cNvPr id="4" name="object 3">
            <a:extLst>
              <a:ext uri="{FF2B5EF4-FFF2-40B4-BE49-F238E27FC236}">
                <a16:creationId xmlns:a16="http://schemas.microsoft.com/office/drawing/2014/main" id="{02AE9646-DCD4-D7F0-6894-BB90D9D17E3C}"/>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48219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2457-7613-72BF-787B-68656F5CA30C}"/>
              </a:ext>
            </a:extLst>
          </p:cNvPr>
          <p:cNvSpPr>
            <a:spLocks noGrp="1"/>
          </p:cNvSpPr>
          <p:nvPr>
            <p:ph type="title"/>
          </p:nvPr>
        </p:nvSpPr>
        <p:spPr/>
        <p:txBody>
          <a:bodyPr/>
          <a:lstStyle/>
          <a:p>
            <a:r>
              <a:rPr lang="en-US" dirty="0"/>
              <a:t>The 1980s</a:t>
            </a:r>
          </a:p>
        </p:txBody>
      </p:sp>
      <p:sp>
        <p:nvSpPr>
          <p:cNvPr id="3" name="Content Placeholder 2">
            <a:extLst>
              <a:ext uri="{FF2B5EF4-FFF2-40B4-BE49-F238E27FC236}">
                <a16:creationId xmlns:a16="http://schemas.microsoft.com/office/drawing/2014/main" id="{E132D9FF-873C-9B11-2E02-0BBAEFA51347}"/>
              </a:ext>
            </a:extLst>
          </p:cNvPr>
          <p:cNvSpPr>
            <a:spLocks noGrp="1"/>
          </p:cNvSpPr>
          <p:nvPr>
            <p:ph idx="1"/>
          </p:nvPr>
        </p:nvSpPr>
        <p:spPr/>
        <p:txBody>
          <a:bodyPr/>
          <a:lstStyle/>
          <a:p>
            <a:r>
              <a:rPr lang="en-US" dirty="0"/>
              <a:t>First mail-order pharmacies begin to work with PBMs to offer savings </a:t>
            </a:r>
          </a:p>
          <a:p>
            <a:pPr lvl="1"/>
            <a:r>
              <a:rPr lang="en-US" dirty="0"/>
              <a:t>At this time, there wasn’t really a discount on retail pharmacy costs, this changed with Express Scripts negotiating rates in the 1980s </a:t>
            </a:r>
          </a:p>
          <a:p>
            <a:r>
              <a:rPr lang="en-US" dirty="0"/>
              <a:t>1987 Real-time electronic claim processing begins with eligibility verification at the point-of-sale (two-way communication of claim and clinical information)</a:t>
            </a:r>
          </a:p>
          <a:p>
            <a:pPr lvl="1"/>
            <a:r>
              <a:rPr lang="en-US" dirty="0"/>
              <a:t>Drug Utilization Review </a:t>
            </a:r>
          </a:p>
        </p:txBody>
      </p:sp>
      <p:sp>
        <p:nvSpPr>
          <p:cNvPr id="4" name="object 3">
            <a:extLst>
              <a:ext uri="{FF2B5EF4-FFF2-40B4-BE49-F238E27FC236}">
                <a16:creationId xmlns:a16="http://schemas.microsoft.com/office/drawing/2014/main" id="{7D3EF444-DBE8-641F-9A06-B02308523110}"/>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2542591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B30B-487C-B8EB-A693-E0E34BD6E424}"/>
              </a:ext>
            </a:extLst>
          </p:cNvPr>
          <p:cNvSpPr>
            <a:spLocks noGrp="1"/>
          </p:cNvSpPr>
          <p:nvPr>
            <p:ph type="title"/>
          </p:nvPr>
        </p:nvSpPr>
        <p:spPr/>
        <p:txBody>
          <a:bodyPr/>
          <a:lstStyle/>
          <a:p>
            <a:r>
              <a:rPr lang="en-US" dirty="0"/>
              <a:t>Early Efforts of Modern PBMs</a:t>
            </a:r>
          </a:p>
        </p:txBody>
      </p:sp>
      <p:pic>
        <p:nvPicPr>
          <p:cNvPr id="1026" name="Picture 2" descr="Figure 1. Evolution of PBM Business.">
            <a:extLst>
              <a:ext uri="{FF2B5EF4-FFF2-40B4-BE49-F238E27FC236}">
                <a16:creationId xmlns:a16="http://schemas.microsoft.com/office/drawing/2014/main" id="{215FB980-46B5-1D3E-7191-207188F22A1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72720" y="1049558"/>
            <a:ext cx="6914293" cy="51252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22C97A-4CD3-2085-2BDB-4130E343FC33}"/>
              </a:ext>
            </a:extLst>
          </p:cNvPr>
          <p:cNvSpPr txBox="1"/>
          <p:nvPr/>
        </p:nvSpPr>
        <p:spPr>
          <a:xfrm>
            <a:off x="4082374" y="6174778"/>
            <a:ext cx="4572000" cy="369332"/>
          </a:xfrm>
          <a:prstGeom prst="rect">
            <a:avLst/>
          </a:prstGeom>
          <a:noFill/>
        </p:spPr>
        <p:txBody>
          <a:bodyPr wrap="square">
            <a:spAutoFit/>
          </a:bodyPr>
          <a:lstStyle/>
          <a:p>
            <a:r>
              <a:rPr lang="en-US" dirty="0">
                <a:solidFill>
                  <a:srgbClr val="000000"/>
                </a:solidFill>
                <a:latin typeface="Times New Roman" panose="02020603050405020304" pitchFamily="18" charset="0"/>
              </a:rPr>
              <a:t>Source: PCS Health Systems, June 1999.</a:t>
            </a:r>
            <a:endParaRPr lang="en-US" dirty="0"/>
          </a:p>
        </p:txBody>
      </p:sp>
      <p:sp>
        <p:nvSpPr>
          <p:cNvPr id="3" name="object 3">
            <a:extLst>
              <a:ext uri="{FF2B5EF4-FFF2-40B4-BE49-F238E27FC236}">
                <a16:creationId xmlns:a16="http://schemas.microsoft.com/office/drawing/2014/main" id="{79F193ED-176A-CE80-F9CC-AF3B585BA40D}"/>
              </a:ext>
            </a:extLst>
          </p:cNvPr>
          <p:cNvSpPr txBox="1"/>
          <p:nvPr/>
        </p:nvSpPr>
        <p:spPr>
          <a:xfrm>
            <a:off x="816622" y="6281964"/>
            <a:ext cx="1029969"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900" dirty="0">
                <a:solidFill>
                  <a:srgbClr val="8B8B8B"/>
                </a:solidFill>
                <a:latin typeface="Arial Narrow"/>
                <a:cs typeface="Arial Narrow"/>
              </a:rPr>
              <a:t>202</a:t>
            </a:r>
            <a:r>
              <a:rPr lang="en-US" sz="900" dirty="0">
                <a:solidFill>
                  <a:srgbClr val="8B8B8B"/>
                </a:solidFill>
                <a:latin typeface="Arial Narrow"/>
                <a:cs typeface="Arial Narrow"/>
              </a:rPr>
              <a:t>4</a:t>
            </a:r>
            <a:r>
              <a:rPr sz="900" spc="-15" dirty="0">
                <a:solidFill>
                  <a:srgbClr val="8B8B8B"/>
                </a:solidFill>
                <a:latin typeface="Arial Narrow"/>
                <a:cs typeface="Arial Narrow"/>
              </a:rPr>
              <a:t> </a:t>
            </a:r>
            <a:r>
              <a:rPr sz="900" dirty="0">
                <a:solidFill>
                  <a:srgbClr val="8B8B8B"/>
                </a:solidFill>
                <a:latin typeface="Arial Narrow"/>
                <a:cs typeface="Arial Narrow"/>
              </a:rPr>
              <a:t>All</a:t>
            </a:r>
            <a:r>
              <a:rPr sz="900" spc="-25" dirty="0">
                <a:solidFill>
                  <a:srgbClr val="8B8B8B"/>
                </a:solidFill>
                <a:latin typeface="Arial Narrow"/>
                <a:cs typeface="Arial Narrow"/>
              </a:rPr>
              <a:t> </a:t>
            </a:r>
            <a:r>
              <a:rPr sz="900" dirty="0">
                <a:solidFill>
                  <a:srgbClr val="8B8B8B"/>
                </a:solidFill>
                <a:latin typeface="Arial Narrow"/>
                <a:cs typeface="Arial Narrow"/>
              </a:rPr>
              <a:t>rights</a:t>
            </a:r>
            <a:r>
              <a:rPr sz="900" spc="-15" dirty="0">
                <a:solidFill>
                  <a:srgbClr val="8B8B8B"/>
                </a:solidFill>
                <a:latin typeface="Arial Narrow"/>
                <a:cs typeface="Arial Narrow"/>
              </a:rPr>
              <a:t> </a:t>
            </a:r>
            <a:r>
              <a:rPr sz="900" spc="-10" dirty="0">
                <a:solidFill>
                  <a:srgbClr val="8B8B8B"/>
                </a:solidFill>
                <a:latin typeface="Arial Narrow"/>
                <a:cs typeface="Arial Narrow"/>
              </a:rPr>
              <a:t>reserved.</a:t>
            </a:r>
            <a:endParaRPr sz="900" dirty="0">
              <a:latin typeface="Arial Narrow"/>
              <a:cs typeface="Arial Narrow"/>
            </a:endParaRPr>
          </a:p>
        </p:txBody>
      </p:sp>
    </p:spTree>
    <p:extLst>
      <p:ext uri="{BB962C8B-B14F-4D97-AF65-F5344CB8AC3E}">
        <p14:creationId xmlns:p14="http://schemas.microsoft.com/office/powerpoint/2010/main" val="3599297403"/>
      </p:ext>
    </p:extLst>
  </p:cSld>
  <p:clrMapOvr>
    <a:masterClrMapping/>
  </p:clrMapOvr>
</p:sld>
</file>

<file path=ppt/theme/theme1.xml><?xml version="1.0" encoding="utf-8"?>
<a:theme xmlns:a="http://schemas.openxmlformats.org/drawingml/2006/main" name="Office Theme">
  <a:themeElements>
    <a:clrScheme name="3AXIS Palette">
      <a:dk1>
        <a:sysClr val="windowText" lastClr="000000"/>
      </a:dk1>
      <a:lt1>
        <a:sysClr val="window" lastClr="FFFFFF"/>
      </a:lt1>
      <a:dk2>
        <a:srgbClr val="44546A"/>
      </a:dk2>
      <a:lt2>
        <a:srgbClr val="E7E6E6"/>
      </a:lt2>
      <a:accent1>
        <a:srgbClr val="009C65"/>
      </a:accent1>
      <a:accent2>
        <a:srgbClr val="3F3F3F"/>
      </a:accent2>
      <a:accent3>
        <a:srgbClr val="0AA9CF"/>
      </a:accent3>
      <a:accent4>
        <a:srgbClr val="0077C8"/>
      </a:accent4>
      <a:accent5>
        <a:srgbClr val="B74919"/>
      </a:accent5>
      <a:accent6>
        <a:srgbClr val="ED7D31"/>
      </a:accent6>
      <a:hlink>
        <a:srgbClr val="0563C1"/>
      </a:hlink>
      <a:folHlink>
        <a:srgbClr val="954F72"/>
      </a:folHlink>
    </a:clrScheme>
    <a:fontScheme name="Montserrat - Arial Narrow">
      <a:majorFont>
        <a:latin typeface="Montserrat Medium"/>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3AxisBranding">
    <a:dk1>
      <a:sysClr val="windowText" lastClr="000000"/>
    </a:dk1>
    <a:lt1>
      <a:sysClr val="window" lastClr="FFFFFF"/>
    </a:lt1>
    <a:dk2>
      <a:srgbClr val="44546A"/>
    </a:dk2>
    <a:lt2>
      <a:srgbClr val="E7E6E6"/>
    </a:lt2>
    <a:accent1>
      <a:srgbClr val="009C65"/>
    </a:accent1>
    <a:accent2>
      <a:srgbClr val="0AA9CF"/>
    </a:accent2>
    <a:accent3>
      <a:srgbClr val="3F3F3F"/>
    </a:accent3>
    <a:accent4>
      <a:srgbClr val="FFC000"/>
    </a:accent4>
    <a:accent5>
      <a:srgbClr val="5B9BD5"/>
    </a:accent5>
    <a:accent6>
      <a:srgbClr val="70AD47"/>
    </a:accent6>
    <a:hlink>
      <a:srgbClr val="0563C1"/>
    </a:hlink>
    <a:folHlink>
      <a:srgbClr val="954F72"/>
    </a:folHlink>
  </a:clrScheme>
  <a:fontScheme name="Montserrat - Arial Narrow">
    <a:majorFont>
      <a:latin typeface="Montserrat Medium"/>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39443</TotalTime>
  <Words>6017</Words>
  <Application>Microsoft Office PowerPoint</Application>
  <PresentationFormat>Widescreen</PresentationFormat>
  <Paragraphs>684</Paragraphs>
  <Slides>62</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MS Gothic</vt:lpstr>
      <vt:lpstr>.Lucida Grande UI Regular</vt:lpstr>
      <vt:lpstr>Arial</vt:lpstr>
      <vt:lpstr>Arial Narrow</vt:lpstr>
      <vt:lpstr>Avenir Next LT Pro</vt:lpstr>
      <vt:lpstr>Calibri</vt:lpstr>
      <vt:lpstr>Montserrat Medium</vt:lpstr>
      <vt:lpstr>Open Sans</vt:lpstr>
      <vt:lpstr>Source Sans Pro</vt:lpstr>
      <vt:lpstr>Times New Roman</vt:lpstr>
      <vt:lpstr>Office Theme</vt:lpstr>
      <vt:lpstr>Then and now: The evolving PBM model</vt:lpstr>
      <vt:lpstr>My road</vt:lpstr>
      <vt:lpstr>Our drug distribution system</vt:lpstr>
      <vt:lpstr>Our drug distribution system</vt:lpstr>
      <vt:lpstr>Our drug distribution system</vt:lpstr>
      <vt:lpstr>The origins of the PBMs</vt:lpstr>
      <vt:lpstr>What changed? </vt:lpstr>
      <vt:lpstr>The 1980s</vt:lpstr>
      <vt:lpstr>Early Efforts of Modern PBMs</vt:lpstr>
      <vt:lpstr>OBRA ‘90</vt:lpstr>
      <vt:lpstr>Early PBM Merger Activity</vt:lpstr>
      <vt:lpstr>Regulatory Oversight</vt:lpstr>
      <vt:lpstr>The Affordable Care Act</vt:lpstr>
      <vt:lpstr>Horizontal Consolidation</vt:lpstr>
      <vt:lpstr>Vertical Consolidation</vt:lpstr>
      <vt:lpstr>In a world of bogus, inflated drug prices, PBMs are supposed to be the good guys</vt:lpstr>
      <vt:lpstr>The evolving role of PBMs</vt:lpstr>
      <vt:lpstr>Examining PBM tactics and incentives</vt:lpstr>
      <vt:lpstr>The system is built on “fake prices”</vt:lpstr>
      <vt:lpstr>The fallout of fake prices: Brands</vt:lpstr>
      <vt:lpstr>Drugmaker discounts and rebates are growing faster than list prices.</vt:lpstr>
      <vt:lpstr>“Rebates” are  just the tip of  the iceberg</vt:lpstr>
      <vt:lpstr>“Rebates” are whatever the PBMs and insurers say they are</vt:lpstr>
      <vt:lpstr>The rise of  the rebate aggregators</vt:lpstr>
      <vt:lpstr>How the “rebate”  retention game works </vt:lpstr>
      <vt:lpstr>What’s baked into high drug prices?</vt:lpstr>
      <vt:lpstr>Even when cheap generics are available, the largest insurers and PBMs force patients to take far more expensive brands</vt:lpstr>
      <vt:lpstr>Where are those savings for  small U.S. employers?</vt:lpstr>
      <vt:lpstr>The fallout of fake prices: Generic drugs</vt:lpstr>
      <vt:lpstr>Spread pricing hits home in Ohio</vt:lpstr>
      <vt:lpstr>Ohio isn’t alone</vt:lpstr>
      <vt:lpstr>The books are still cooked</vt:lpstr>
      <vt:lpstr>Margin seeking: Brand specialty drug differential pricing</vt:lpstr>
      <vt:lpstr>More on margin seeking: Brand specialty drug differential pricing (Humira)</vt:lpstr>
      <vt:lpstr>More on margin seeking: Differential generic drug pricing &amp; steering</vt:lpstr>
      <vt:lpstr>The big problem</vt:lpstr>
      <vt:lpstr>PowerPoint Presentation</vt:lpstr>
      <vt:lpstr>Special drugs, special prices</vt:lpstr>
      <vt:lpstr>What makes specialty drugs so special?</vt:lpstr>
      <vt:lpstr>But what do they agree on?</vt:lpstr>
      <vt:lpstr>How special are generic drugs?</vt:lpstr>
      <vt:lpstr>More on margin seeking: Differential generic drug pricing &amp; steering</vt:lpstr>
      <vt:lpstr>PowerPoint Presentation</vt:lpstr>
      <vt:lpstr>Lack of drug pricing transparency creates variability in experience</vt:lpstr>
      <vt:lpstr>What Oregon taught us: The business of pharmacy is a casino</vt:lpstr>
      <vt:lpstr>Losses are aplenty, but big scores determine profitability vs bankruptcy</vt:lpstr>
      <vt:lpstr>Pharmacy profitability is highly inconsistent and inequitable</vt:lpstr>
      <vt:lpstr>The dimethyl fumarate outlier case study in Oregon</vt:lpstr>
      <vt:lpstr>A perspective view on prescription drug margin opportunity in Oregon</vt:lpstr>
      <vt:lpstr>These findings are not unique to Oregon</vt:lpstr>
      <vt:lpstr>These findings are not unique to Oregon</vt:lpstr>
      <vt:lpstr>More on margin seeking: Florida Medicaid MCO specialty pharmacy experience highlights the distortions </vt:lpstr>
      <vt:lpstr>More on margin seeking</vt:lpstr>
      <vt:lpstr>Rise of the effective rates</vt:lpstr>
      <vt:lpstr>Rise of the effective rates</vt:lpstr>
      <vt:lpstr>Rise of the effective rates</vt:lpstr>
      <vt:lpstr>What can Mark Cuban teach us?</vt:lpstr>
      <vt:lpstr>How Mark Cuban is dunking on the current PBM-centered model</vt:lpstr>
      <vt:lpstr>MCCPDC Top 10 Savings by Product/Single Claim</vt:lpstr>
      <vt:lpstr>Cost Plus Pricing Top 10 Savings by Product/Utilization</vt:lpstr>
      <vt:lpstr>MCCPDC Humira Biosimilar</vt:lpstr>
      <vt:lpstr>Humira Biosimilar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U.S. Medication Pricing &amp; Utilization Distortions</dc:title>
  <dc:creator>Meredith Dittmar</dc:creator>
  <cp:lastModifiedBy>Westfall, Bethany</cp:lastModifiedBy>
  <cp:revision>141</cp:revision>
  <cp:lastPrinted>2024-02-06T16:32:26Z</cp:lastPrinted>
  <dcterms:created xsi:type="dcterms:W3CDTF">2020-11-12T23:46:15Z</dcterms:created>
  <dcterms:modified xsi:type="dcterms:W3CDTF">2024-02-06T20:15:49Z</dcterms:modified>
</cp:coreProperties>
</file>