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4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  <p:sldMasterId id="2147483665" r:id="rId2"/>
  </p:sldMasterIdLst>
  <p:notesMasterIdLst>
    <p:notesMasterId r:id="rId25"/>
  </p:notesMasterIdLst>
  <p:handoutMasterIdLst>
    <p:handoutMasterId r:id="rId26"/>
  </p:handoutMasterIdLst>
  <p:sldIdLst>
    <p:sldId id="257" r:id="rId3"/>
    <p:sldId id="3442" r:id="rId4"/>
    <p:sldId id="3421" r:id="rId5"/>
    <p:sldId id="3426" r:id="rId6"/>
    <p:sldId id="402" r:id="rId7"/>
    <p:sldId id="391" r:id="rId8"/>
    <p:sldId id="3454" r:id="rId9"/>
    <p:sldId id="3437" r:id="rId10"/>
    <p:sldId id="573" r:id="rId11"/>
    <p:sldId id="3438" r:id="rId12"/>
    <p:sldId id="390" r:id="rId13"/>
    <p:sldId id="3439" r:id="rId14"/>
    <p:sldId id="3440" r:id="rId15"/>
    <p:sldId id="413" r:id="rId16"/>
    <p:sldId id="3455" r:id="rId17"/>
    <p:sldId id="3441" r:id="rId18"/>
    <p:sldId id="3422" r:id="rId19"/>
    <p:sldId id="3443" r:id="rId20"/>
    <p:sldId id="3444" r:id="rId21"/>
    <p:sldId id="3423" r:id="rId22"/>
    <p:sldId id="3451" r:id="rId23"/>
    <p:sldId id="342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93FA285-BD75-4609-9B7E-DB5EFBD7FFF2}">
          <p14:sldIdLst>
            <p14:sldId id="257"/>
            <p14:sldId id="3442"/>
          </p14:sldIdLst>
        </p14:section>
        <p14:section name="PBMs: Overview" id="{5E890166-E7AE-4310-A03D-13409A49F4E7}">
          <p14:sldIdLst>
            <p14:sldId id="3421"/>
            <p14:sldId id="3426"/>
            <p14:sldId id="402"/>
            <p14:sldId id="391"/>
          </p14:sldIdLst>
        </p14:section>
        <p14:section name="PBMs:  Schaeffer research" id="{294C4366-51E4-4A3B-8A7B-5AF36B5C8ED2}">
          <p14:sldIdLst>
            <p14:sldId id="3454"/>
            <p14:sldId id="3437"/>
            <p14:sldId id="573"/>
            <p14:sldId id="3438"/>
            <p14:sldId id="390"/>
            <p14:sldId id="3439"/>
            <p14:sldId id="3440"/>
            <p14:sldId id="413"/>
          </p14:sldIdLst>
        </p14:section>
        <p14:section name="PBMs:  Policy landscape" id="{25C0B7FD-E40D-4A89-B6D1-74737B937BF9}">
          <p14:sldIdLst>
            <p14:sldId id="3455"/>
            <p14:sldId id="3441"/>
            <p14:sldId id="3422"/>
            <p14:sldId id="3443"/>
            <p14:sldId id="3444"/>
            <p14:sldId id="3423"/>
            <p14:sldId id="3451"/>
            <p14:sldId id="342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7878"/>
    <a:srgbClr val="992525"/>
    <a:srgbClr val="EE981A"/>
    <a:srgbClr val="727879"/>
    <a:srgbClr val="3A5D95"/>
    <a:srgbClr val="444948"/>
    <a:srgbClr val="0E0B0B"/>
    <a:srgbClr val="972524"/>
    <a:srgbClr val="932C1E"/>
    <a:srgbClr val="E9D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53" autoAdjust="0"/>
    <p:restoredTop sz="91888" autoAdjust="0"/>
  </p:normalViewPr>
  <p:slideViewPr>
    <p:cSldViewPr snapToGrid="0" snapToObjects="1">
      <p:cViewPr varScale="1">
        <p:scale>
          <a:sx n="113" d="100"/>
          <a:sy n="113" d="100"/>
        </p:scale>
        <p:origin x="120" y="510"/>
      </p:cViewPr>
      <p:guideLst>
        <p:guide orient="horz" pos="2160"/>
        <p:guide pos="3840"/>
        <p:guide orient="horz" pos="226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etrish\Box\Erin%20Trish\ET%20Inbox\2022-03-15%20MEETING%20-%20AMGEN\Pharmacy%20DIR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rgbClr val="000000"/>
                </a:solidFill>
              </a:rPr>
              <a:t>Rebates as a Share of Total Drug Costs</a:t>
            </a:r>
            <a:br>
              <a:rPr lang="en-US" sz="1800" b="1" dirty="0">
                <a:solidFill>
                  <a:srgbClr val="000000"/>
                </a:solidFill>
              </a:rPr>
            </a:br>
            <a:r>
              <a:rPr lang="en-US" sz="1800" b="1" dirty="0">
                <a:solidFill>
                  <a:srgbClr val="000000"/>
                </a:solidFill>
              </a:rPr>
              <a:t>(Medicare Part D)</a:t>
            </a:r>
          </a:p>
        </c:rich>
      </c:tx>
      <c:layout>
        <c:manualLayout>
          <c:xMode val="edge"/>
          <c:yMode val="edge"/>
          <c:x val="3.7974749643532688E-2"/>
          <c:y val="0.120867160575134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Sheet3!$B$3</c:f>
              <c:strCache>
                <c:ptCount val="1"/>
                <c:pt idx="0">
                  <c:v>Rebates</c:v>
                </c:pt>
              </c:strCache>
            </c:strRef>
          </c:tx>
          <c:spPr>
            <a:solidFill>
              <a:srgbClr val="981A1E"/>
            </a:solidFill>
            <a:ln>
              <a:solidFill>
                <a:srgbClr val="C00000"/>
              </a:solidFill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Sheet3!$A$4:$A$19</c:f>
              <c:numCache>
                <c:formatCode>General</c:formatCode>
                <c:ptCount val="16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2019</c:v>
                </c:pt>
                <c:pt idx="13">
                  <c:v>2020</c:v>
                </c:pt>
                <c:pt idx="14">
                  <c:v>2021</c:v>
                </c:pt>
                <c:pt idx="15">
                  <c:v>2022</c:v>
                </c:pt>
              </c:numCache>
            </c:numRef>
          </c:cat>
          <c:val>
            <c:numRef>
              <c:f>Sheet3!$B$4:$B$19</c:f>
              <c:numCache>
                <c:formatCode>0.0%</c:formatCode>
                <c:ptCount val="16"/>
                <c:pt idx="0">
                  <c:v>9.6000000000000002E-2</c:v>
                </c:pt>
                <c:pt idx="1">
                  <c:v>0.104</c:v>
                </c:pt>
                <c:pt idx="2">
                  <c:v>0.111</c:v>
                </c:pt>
                <c:pt idx="3">
                  <c:v>0.113</c:v>
                </c:pt>
                <c:pt idx="4">
                  <c:v>0.11600000000000001</c:v>
                </c:pt>
                <c:pt idx="5">
                  <c:v>0.11700000000000001</c:v>
                </c:pt>
                <c:pt idx="6">
                  <c:v>0.129</c:v>
                </c:pt>
                <c:pt idx="7">
                  <c:v>0.14299999999999999</c:v>
                </c:pt>
                <c:pt idx="8">
                  <c:v>0.183</c:v>
                </c:pt>
                <c:pt idx="9">
                  <c:v>0.19900000000000001</c:v>
                </c:pt>
                <c:pt idx="10">
                  <c:v>0.219</c:v>
                </c:pt>
                <c:pt idx="11">
                  <c:v>0.25</c:v>
                </c:pt>
                <c:pt idx="12">
                  <c:v>0.26500000000000001</c:v>
                </c:pt>
                <c:pt idx="13">
                  <c:v>0.28299999999999997</c:v>
                </c:pt>
                <c:pt idx="14">
                  <c:v>0.30299999999999999</c:v>
                </c:pt>
                <c:pt idx="15">
                  <c:v>0.311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6B-4238-BF42-E3DBA19C70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450992960"/>
        <c:axId val="450984104"/>
      </c:barChart>
      <c:catAx>
        <c:axId val="45099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0984104"/>
        <c:crosses val="autoZero"/>
        <c:auto val="1"/>
        <c:lblAlgn val="ctr"/>
        <c:lblOffset val="100"/>
        <c:noMultiLvlLbl val="0"/>
      </c:catAx>
      <c:valAx>
        <c:axId val="450984104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45099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dirty="0">
                <a:solidFill>
                  <a:schemeClr val="tx1"/>
                </a:solidFill>
              </a:rPr>
              <a:t>National Average (Per Member Per Month)</a:t>
            </a:r>
          </a:p>
        </c:rich>
      </c:tx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Sheet2!$A$5</c:f>
              <c:strCache>
                <c:ptCount val="1"/>
                <c:pt idx="0">
                  <c:v>Premium</c:v>
                </c:pt>
              </c:strCache>
            </c:strRef>
          </c:tx>
          <c:spPr>
            <a:ln w="63500" cap="rnd">
              <a:solidFill>
                <a:srgbClr val="991B0C"/>
              </a:solidFill>
              <a:round/>
            </a:ln>
            <a:effectLst/>
          </c:spPr>
          <c:marker>
            <c:symbol val="none"/>
          </c:marker>
          <c:cat>
            <c:numRef>
              <c:f>Sheet2!$B$3:$N$3</c:f>
              <c:numCache>
                <c:formatCode>General</c:formatCod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</c:numCache>
            </c:numRef>
          </c:cat>
          <c:val>
            <c:numRef>
              <c:f>Sheet2!$B$5:$N$5</c:f>
              <c:numCache>
                <c:formatCode>_("$"* #,##0.00_);_("$"* \(#,##0.00\);_("$"* "-"??_);_(@_)</c:formatCode>
                <c:ptCount val="13"/>
                <c:pt idx="0">
                  <c:v>32.200000000000003</c:v>
                </c:pt>
                <c:pt idx="1">
                  <c:v>27.35</c:v>
                </c:pt>
                <c:pt idx="2">
                  <c:v>27.93</c:v>
                </c:pt>
                <c:pt idx="3">
                  <c:v>30.36</c:v>
                </c:pt>
                <c:pt idx="4">
                  <c:v>31.94</c:v>
                </c:pt>
                <c:pt idx="5">
                  <c:v>32.340000000000003</c:v>
                </c:pt>
                <c:pt idx="6">
                  <c:v>31.08</c:v>
                </c:pt>
                <c:pt idx="7">
                  <c:v>31.17</c:v>
                </c:pt>
                <c:pt idx="8">
                  <c:v>32.42</c:v>
                </c:pt>
                <c:pt idx="9">
                  <c:v>33.130000000000003</c:v>
                </c:pt>
                <c:pt idx="10">
                  <c:v>34.1</c:v>
                </c:pt>
                <c:pt idx="11">
                  <c:v>35.630000000000003</c:v>
                </c:pt>
                <c:pt idx="12">
                  <c:v>35.020000000000003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DB-4229-AE98-7C6AD5CA94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5897504"/>
        <c:axId val="495898816"/>
      </c:lineChart>
      <c:catAx>
        <c:axId val="49589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14131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898816"/>
        <c:crosses val="autoZero"/>
        <c:auto val="1"/>
        <c:lblAlgn val="ctr"/>
        <c:lblOffset val="100"/>
        <c:noMultiLvlLbl val="0"/>
      </c:catAx>
      <c:valAx>
        <c:axId val="495898816"/>
        <c:scaling>
          <c:orientation val="minMax"/>
          <c:max val="60"/>
        </c:scaling>
        <c:delete val="0"/>
        <c:axPos val="l"/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solidFill>
              <a:srgbClr val="14131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95897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Flow of $100 Across</a:t>
            </a:r>
            <a:r>
              <a:rPr lang="en-US" b="0" baseline="0" dirty="0">
                <a:latin typeface="Arial" panose="020B0604020202020204" pitchFamily="34" charset="0"/>
                <a:cs typeface="Arial" panose="020B0604020202020204" pitchFamily="34" charset="0"/>
              </a:rPr>
              <a:t> Distribution Intermediaries -- Overall</a:t>
            </a:r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7764560951884595"/>
          <c:y val="1.73800040726686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8.734192331453039E-2"/>
          <c:y val="0.21700223211278236"/>
          <c:w val="0.86936574369660058"/>
          <c:h val="0.4952443472355086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'Figure 2'!$K$4</c:f>
              <c:strCache>
                <c:ptCount val="1"/>
                <c:pt idx="0">
                  <c:v>Bottom Buffer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cat>
            <c:strRef>
              <c:f>'Figure 2'!$J$5:$J$15</c:f>
              <c:strCache>
                <c:ptCount val="11"/>
                <c:pt idx="0">
                  <c:v>Total Expenditure</c:v>
                </c:pt>
                <c:pt idx="1">
                  <c:v>Insurers Keep</c:v>
                </c:pt>
                <c:pt idx="2">
                  <c:v>PBMs Collect</c:v>
                </c:pt>
                <c:pt idx="3">
                  <c:v>PBMs Keep</c:v>
                </c:pt>
                <c:pt idx="4">
                  <c:v>Pharmacies Collect</c:v>
                </c:pt>
                <c:pt idx="5">
                  <c:v>Pharmacies Keep</c:v>
                </c:pt>
                <c:pt idx="6">
                  <c:v>Wholesalers Collect</c:v>
                </c:pt>
                <c:pt idx="7">
                  <c:v>Wholesalers Keep</c:v>
                </c:pt>
                <c:pt idx="8">
                  <c:v>Manufacturers Collect</c:v>
                </c:pt>
                <c:pt idx="9">
                  <c:v>Manufacturers Keep</c:v>
                </c:pt>
                <c:pt idx="10">
                  <c:v>Production Costs</c:v>
                </c:pt>
              </c:strCache>
            </c:strRef>
          </c:cat>
          <c:val>
            <c:numRef>
              <c:f>'Figure 2'!$K$5:$K$15</c:f>
              <c:numCache>
                <c:formatCode>_("$"* #,##0.00_);_("$"* \(#,##0.00\);_("$"* "-"??_);_(@_)</c:formatCode>
                <c:ptCount val="11"/>
                <c:pt idx="0">
                  <c:v>0</c:v>
                </c:pt>
                <c:pt idx="1">
                  <c:v>80.605940000000004</c:v>
                </c:pt>
                <c:pt idx="2">
                  <c:v>0</c:v>
                </c:pt>
                <c:pt idx="3">
                  <c:v>75.52776578000001</c:v>
                </c:pt>
                <c:pt idx="4">
                  <c:v>0</c:v>
                </c:pt>
                <c:pt idx="5">
                  <c:v>60.339132081642006</c:v>
                </c:pt>
                <c:pt idx="6">
                  <c:v>0</c:v>
                </c:pt>
                <c:pt idx="7">
                  <c:v>58.136753760662074</c:v>
                </c:pt>
                <c:pt idx="8">
                  <c:v>0</c:v>
                </c:pt>
                <c:pt idx="9">
                  <c:v>16.830590213711666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86-40AC-9BE2-5B592FAD7614}"/>
            </c:ext>
          </c:extLst>
        </c:ser>
        <c:ser>
          <c:idx val="1"/>
          <c:order val="1"/>
          <c:tx>
            <c:strRef>
              <c:f>'Figure 2'!$L$4</c:f>
              <c:strCache>
                <c:ptCount val="1"/>
                <c:pt idx="0">
                  <c:v>Passed Through Supply Chain</c:v>
                </c:pt>
              </c:strCache>
            </c:strRef>
          </c:tx>
          <c:spPr>
            <a:solidFill>
              <a:srgbClr val="991B1E"/>
            </a:solidFill>
            <a:ln>
              <a:solidFill>
                <a:srgbClr val="991B1E"/>
              </a:solidFill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86-40AC-9BE2-5B592FAD7614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E86-40AC-9BE2-5B592FAD7614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E86-40AC-9BE2-5B592FAD7614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E86-40AC-9BE2-5B592FAD7614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E86-40AC-9BE2-5B592FAD7614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'Figure 2'!$J$5:$J$15</c:f>
              <c:strCache>
                <c:ptCount val="11"/>
                <c:pt idx="0">
                  <c:v>Total Expenditure</c:v>
                </c:pt>
                <c:pt idx="1">
                  <c:v>Insurers Keep</c:v>
                </c:pt>
                <c:pt idx="2">
                  <c:v>PBMs Collect</c:v>
                </c:pt>
                <c:pt idx="3">
                  <c:v>PBMs Keep</c:v>
                </c:pt>
                <c:pt idx="4">
                  <c:v>Pharmacies Collect</c:v>
                </c:pt>
                <c:pt idx="5">
                  <c:v>Pharmacies Keep</c:v>
                </c:pt>
                <c:pt idx="6">
                  <c:v>Wholesalers Collect</c:v>
                </c:pt>
                <c:pt idx="7">
                  <c:v>Wholesalers Keep</c:v>
                </c:pt>
                <c:pt idx="8">
                  <c:v>Manufacturers Collect</c:v>
                </c:pt>
                <c:pt idx="9">
                  <c:v>Manufacturers Keep</c:v>
                </c:pt>
                <c:pt idx="10">
                  <c:v>Production Costs</c:v>
                </c:pt>
              </c:strCache>
            </c:strRef>
          </c:cat>
          <c:val>
            <c:numRef>
              <c:f>'Figure 2'!$L$5:$L$15</c:f>
              <c:numCache>
                <c:formatCode>_("$"* #,##0.00_);_("$"* \(#,##0.00\);_("$"* "-"??_);_(@_)</c:formatCode>
                <c:ptCount val="11"/>
                <c:pt idx="0">
                  <c:v>100</c:v>
                </c:pt>
                <c:pt idx="1">
                  <c:v>0</c:v>
                </c:pt>
                <c:pt idx="2">
                  <c:v>80.605940000000004</c:v>
                </c:pt>
                <c:pt idx="3">
                  <c:v>0</c:v>
                </c:pt>
                <c:pt idx="4">
                  <c:v>75.52776578000001</c:v>
                </c:pt>
                <c:pt idx="5">
                  <c:v>0</c:v>
                </c:pt>
                <c:pt idx="6">
                  <c:v>60.339132081642006</c:v>
                </c:pt>
                <c:pt idx="7">
                  <c:v>0</c:v>
                </c:pt>
                <c:pt idx="8">
                  <c:v>58.136753760662074</c:v>
                </c:pt>
                <c:pt idx="9">
                  <c:v>0</c:v>
                </c:pt>
                <c:pt idx="10">
                  <c:v>16.830590213711666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86-40AC-9BE2-5B592FAD7614}"/>
            </c:ext>
          </c:extLst>
        </c:ser>
        <c:ser>
          <c:idx val="5"/>
          <c:order val="2"/>
          <c:tx>
            <c:strRef>
              <c:f>'Figure 2'!$M$4</c:f>
              <c:strCache>
                <c:ptCount val="1"/>
                <c:pt idx="0">
                  <c:v>Captured</c:v>
                </c:pt>
              </c:strCache>
            </c:strRef>
          </c:tx>
          <c:spPr>
            <a:solidFill>
              <a:srgbClr val="141313">
                <a:lumMod val="50000"/>
                <a:lumOff val="50000"/>
              </a:srgbClr>
            </a:solidFill>
            <a:ln>
              <a:solidFill>
                <a:srgbClr val="141313">
                  <a:lumMod val="50000"/>
                  <a:lumOff val="50000"/>
                </a:srgbClr>
              </a:solidFill>
            </a:ln>
            <a:effectLst/>
          </c:spPr>
          <c:invertIfNegative val="0"/>
          <c:cat>
            <c:strRef>
              <c:f>'Figure 2'!$J$5:$J$15</c:f>
              <c:strCache>
                <c:ptCount val="11"/>
                <c:pt idx="0">
                  <c:v>Total Expenditure</c:v>
                </c:pt>
                <c:pt idx="1">
                  <c:v>Insurers Keep</c:v>
                </c:pt>
                <c:pt idx="2">
                  <c:v>PBMs Collect</c:v>
                </c:pt>
                <c:pt idx="3">
                  <c:v>PBMs Keep</c:v>
                </c:pt>
                <c:pt idx="4">
                  <c:v>Pharmacies Collect</c:v>
                </c:pt>
                <c:pt idx="5">
                  <c:v>Pharmacies Keep</c:v>
                </c:pt>
                <c:pt idx="6">
                  <c:v>Wholesalers Collect</c:v>
                </c:pt>
                <c:pt idx="7">
                  <c:v>Wholesalers Keep</c:v>
                </c:pt>
                <c:pt idx="8">
                  <c:v>Manufacturers Collect</c:v>
                </c:pt>
                <c:pt idx="9">
                  <c:v>Manufacturers Keep</c:v>
                </c:pt>
                <c:pt idx="10">
                  <c:v>Production Costs</c:v>
                </c:pt>
              </c:strCache>
            </c:strRef>
          </c:cat>
          <c:val>
            <c:numRef>
              <c:f>'Figure 2'!$M$5:$M$15</c:f>
              <c:numCache>
                <c:formatCode>_("$"* #,##0.00_);_("$"* \(#,##0.00\);_("$"* "-"??_);_(@_)</c:formatCode>
                <c:ptCount val="11"/>
                <c:pt idx="0">
                  <c:v>0</c:v>
                </c:pt>
                <c:pt idx="1">
                  <c:v>2.58704</c:v>
                </c:pt>
                <c:pt idx="2">
                  <c:v>0</c:v>
                </c:pt>
                <c:pt idx="3">
                  <c:v>1.8297548380000002</c:v>
                </c:pt>
                <c:pt idx="4">
                  <c:v>0</c:v>
                </c:pt>
                <c:pt idx="5">
                  <c:v>2.9908995248880008</c:v>
                </c:pt>
                <c:pt idx="6">
                  <c:v>0</c:v>
                </c:pt>
                <c:pt idx="7">
                  <c:v>0.31979740003270263</c:v>
                </c:pt>
                <c:pt idx="8">
                  <c:v>0</c:v>
                </c:pt>
                <c:pt idx="9">
                  <c:v>15.284152563678061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E86-40AC-9BE2-5B592FAD7614}"/>
            </c:ext>
          </c:extLst>
        </c:ser>
        <c:ser>
          <c:idx val="4"/>
          <c:order val="3"/>
          <c:tx>
            <c:strRef>
              <c:f>'Figure 2'!$N$4</c:f>
              <c:strCache>
                <c:ptCount val="1"/>
                <c:pt idx="0">
                  <c:v>Captured</c:v>
                </c:pt>
              </c:strCache>
            </c:strRef>
          </c:tx>
          <c:spPr>
            <a:solidFill>
              <a:srgbClr val="141313">
                <a:lumMod val="50000"/>
                <a:lumOff val="50000"/>
              </a:srgbClr>
            </a:solidFill>
            <a:ln>
              <a:solidFill>
                <a:srgbClr val="141313">
                  <a:lumMod val="50000"/>
                  <a:lumOff val="50000"/>
                </a:srgbClr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8CD4A94E-D7AE-4CF8-A97B-5F912E5E22A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3E86-40AC-9BE2-5B592FAD7614}"/>
                </c:ext>
              </c:extLst>
            </c:dLbl>
            <c:dLbl>
              <c:idx val="1"/>
              <c:layout>
                <c:manualLayout>
                  <c:x val="0"/>
                  <c:y val="-7.1244114025543218E-2"/>
                </c:manualLayout>
              </c:layout>
              <c:tx>
                <c:rich>
                  <a:bodyPr/>
                  <a:lstStyle/>
                  <a:p>
                    <a:fld id="{3F3659B2-6545-40A5-86C3-651C7394E60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3E86-40AC-9BE2-5B592FAD7614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41605165-C8BA-46DC-9902-282F6D363E7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A-3E86-40AC-9BE2-5B592FAD7614}"/>
                </c:ext>
              </c:extLst>
            </c:dLbl>
            <c:dLbl>
              <c:idx val="3"/>
              <c:layout>
                <c:manualLayout>
                  <c:x val="0"/>
                  <c:y val="-3.4501309208239572E-2"/>
                </c:manualLayout>
              </c:layout>
              <c:tx>
                <c:rich>
                  <a:bodyPr/>
                  <a:lstStyle/>
                  <a:p>
                    <a:fld id="{01E7669B-6E9E-419D-BA1B-8D5AA9A2603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3E86-40AC-9BE2-5B592FAD7614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C6352065-61B3-4EDD-A327-7A13BA37EB8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3E86-40AC-9BE2-5B592FAD7614}"/>
                </c:ext>
              </c:extLst>
            </c:dLbl>
            <c:dLbl>
              <c:idx val="5"/>
              <c:layout>
                <c:manualLayout>
                  <c:x val="-1.7490161783997144E-3"/>
                  <c:y val="-5.5515204093647942E-2"/>
                </c:manualLayout>
              </c:layout>
              <c:tx>
                <c:rich>
                  <a:bodyPr/>
                  <a:lstStyle/>
                  <a:p>
                    <a:fld id="{D4B0F9B1-8B93-4343-9769-086B906A481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3E86-40AC-9BE2-5B592FAD7614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69E53EAC-1F55-43B4-A493-2D3971D4CB7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3E86-40AC-9BE2-5B592FAD7614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DAE9D5C1-BE87-4DF0-9131-60DCE555D1B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3E86-40AC-9BE2-5B592FAD7614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DB99D167-04A5-4444-BD36-75815B079D75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3E86-40AC-9BE2-5B592FAD7614}"/>
                </c:ext>
              </c:extLst>
            </c:dLbl>
            <c:dLbl>
              <c:idx val="9"/>
              <c:layout>
                <c:manualLayout>
                  <c:x val="0"/>
                  <c:y val="-8.8631839960571973E-2"/>
                </c:manualLayout>
              </c:layout>
              <c:tx>
                <c:rich>
                  <a:bodyPr/>
                  <a:lstStyle/>
                  <a:p>
                    <a:fld id="{F09116D8-6090-4CB6-BF25-DF391D30170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3E86-40AC-9BE2-5B592FAD7614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8A2C13EF-165B-440D-A573-AC328ACC5B1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3E86-40AC-9BE2-5B592FAD7614}"/>
                </c:ext>
              </c:extLst>
            </c:dLbl>
            <c:numFmt formatCode="_(&quot;$&quot;* #,##0_);_(&quot;$&quot;* \(#,##0\);_(&quot;$&quot;* &quot;-&quot;_);_(@_)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Base"/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'Figure 2'!$J$5:$J$15</c:f>
              <c:strCache>
                <c:ptCount val="11"/>
                <c:pt idx="0">
                  <c:v>Total Expenditure</c:v>
                </c:pt>
                <c:pt idx="1">
                  <c:v>Insurers Keep</c:v>
                </c:pt>
                <c:pt idx="2">
                  <c:v>PBMs Collect</c:v>
                </c:pt>
                <c:pt idx="3">
                  <c:v>PBMs Keep</c:v>
                </c:pt>
                <c:pt idx="4">
                  <c:v>Pharmacies Collect</c:v>
                </c:pt>
                <c:pt idx="5">
                  <c:v>Pharmacies Keep</c:v>
                </c:pt>
                <c:pt idx="6">
                  <c:v>Wholesalers Collect</c:v>
                </c:pt>
                <c:pt idx="7">
                  <c:v>Wholesalers Keep</c:v>
                </c:pt>
                <c:pt idx="8">
                  <c:v>Manufacturers Collect</c:v>
                </c:pt>
                <c:pt idx="9">
                  <c:v>Manufacturers Keep</c:v>
                </c:pt>
                <c:pt idx="10">
                  <c:v>Production Costs</c:v>
                </c:pt>
              </c:strCache>
            </c:strRef>
          </c:cat>
          <c:val>
            <c:numRef>
              <c:f>'Figure 2'!$N$5:$N$15</c:f>
              <c:numCache>
                <c:formatCode>_("$"* #,##0.00_);_("$"* \(#,##0.00\);_("$"* "-"??_);_(@_)</c:formatCode>
                <c:ptCount val="11"/>
                <c:pt idx="0">
                  <c:v>0</c:v>
                </c:pt>
                <c:pt idx="1">
                  <c:v>16.807019999999998</c:v>
                </c:pt>
                <c:pt idx="2">
                  <c:v>0</c:v>
                </c:pt>
                <c:pt idx="3">
                  <c:v>3.2484193820000002</c:v>
                </c:pt>
                <c:pt idx="4">
                  <c:v>0</c:v>
                </c:pt>
                <c:pt idx="5">
                  <c:v>12.197734173470002</c:v>
                </c:pt>
                <c:pt idx="6">
                  <c:v>0</c:v>
                </c:pt>
                <c:pt idx="7">
                  <c:v>1.8825809209472306</c:v>
                </c:pt>
                <c:pt idx="8">
                  <c:v>0</c:v>
                </c:pt>
                <c:pt idx="9">
                  <c:v>26.022010983272345</c:v>
                </c:pt>
                <c:pt idx="10">
                  <c:v>0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'Figure 2'!$O$5:$O$15</c15:f>
                <c15:dlblRangeCache>
                  <c:ptCount val="11"/>
                  <c:pt idx="1">
                    <c:v> $19 </c:v>
                  </c:pt>
                  <c:pt idx="3">
                    <c:v> $5 </c:v>
                  </c:pt>
                  <c:pt idx="5">
                    <c:v> $15 </c:v>
                  </c:pt>
                  <c:pt idx="7">
                    <c:v> $2 </c:v>
                  </c:pt>
                  <c:pt idx="9">
                    <c:v> $41 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13-3E86-40AC-9BE2-5B592FAD76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36421656"/>
        <c:axId val="436424280"/>
      </c:barChart>
      <c:catAx>
        <c:axId val="436421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424280"/>
        <c:crosses val="autoZero"/>
        <c:auto val="1"/>
        <c:lblAlgn val="ctr"/>
        <c:lblOffset val="100"/>
        <c:noMultiLvlLbl val="0"/>
      </c:catAx>
      <c:valAx>
        <c:axId val="436424280"/>
        <c:scaling>
          <c:orientation val="minMax"/>
          <c:max val="100"/>
        </c:scaling>
        <c:delete val="0"/>
        <c:axPos val="l"/>
        <c:numFmt formatCode="_(&quot;$&quot;* #,##0_);_(&quot;$&quot;* \(#,##0\);_(&quot;$&quot;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4216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26619535769669983"/>
          <c:y val="0.10639080540307377"/>
          <c:w val="0.53924659540228825"/>
          <c:h val="5.92298337617412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>
                <a:solidFill>
                  <a:schemeClr val="tx1"/>
                </a:solidFill>
              </a:rPr>
              <a:t>Cost of 100 mL of</a:t>
            </a:r>
            <a:r>
              <a:rPr lang="en-US" sz="2000" b="1" baseline="0" dirty="0">
                <a:solidFill>
                  <a:schemeClr val="tx1"/>
                </a:solidFill>
              </a:rPr>
              <a:t> insulin</a:t>
            </a:r>
            <a:r>
              <a:rPr lang="en-US" sz="2000" b="1" dirty="0">
                <a:solidFill>
                  <a:schemeClr val="tx1"/>
                </a:solidFill>
              </a:rPr>
              <a:t>, 2014-2018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List Price (WAC)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19.600000000000001</c:v>
                </c:pt>
                <c:pt idx="1">
                  <c:v>23.27</c:v>
                </c:pt>
                <c:pt idx="2">
                  <c:v>25.19</c:v>
                </c:pt>
                <c:pt idx="3">
                  <c:v>26.27</c:v>
                </c:pt>
                <c:pt idx="4">
                  <c:v>27.45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55-4EFD-AA47-84526FF311D4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Net Price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10.53</c:v>
                </c:pt>
                <c:pt idx="1">
                  <c:v>9.76</c:v>
                </c:pt>
                <c:pt idx="2">
                  <c:v>9</c:v>
                </c:pt>
                <c:pt idx="3">
                  <c:v>8.26</c:v>
                </c:pt>
                <c:pt idx="4">
                  <c:v>7.29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55-4EFD-AA47-84526FF311D4}"/>
            </c:ext>
          </c:extLst>
        </c:ser>
        <c:ser>
          <c:idx val="1"/>
          <c:order val="2"/>
          <c:tx>
            <c:strRef>
              <c:f>Sheet1!$C$1</c:f>
              <c:strCache>
                <c:ptCount val="1"/>
                <c:pt idx="0">
                  <c:v>Net Expenditures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15.11</c:v>
                </c:pt>
                <c:pt idx="1">
                  <c:v>16.16</c:v>
                </c:pt>
                <c:pt idx="2">
                  <c:v>15.57</c:v>
                </c:pt>
                <c:pt idx="3">
                  <c:v>15.35</c:v>
                </c:pt>
                <c:pt idx="4">
                  <c:v>15.59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F55-4EFD-AA47-84526FF311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2688703"/>
        <c:axId val="1663518207"/>
      </c:barChart>
      <c:catAx>
        <c:axId val="1702688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3518207"/>
        <c:crosses val="autoZero"/>
        <c:auto val="1"/>
        <c:lblAlgn val="ctr"/>
        <c:lblOffset val="100"/>
        <c:noMultiLvlLbl val="0"/>
      </c:catAx>
      <c:valAx>
        <c:axId val="1663518207"/>
        <c:scaling>
          <c:orientation val="minMax"/>
        </c:scaling>
        <c:delete val="1"/>
        <c:axPos val="l"/>
        <c:numFmt formatCode="&quot;$&quot;#,##0" sourceLinked="0"/>
        <c:majorTickMark val="none"/>
        <c:minorTickMark val="none"/>
        <c:tickLblPos val="nextTo"/>
        <c:crossAx val="1702688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1" i="0" u="none" strike="noStrike" kern="1200" spc="0" baseline="0" dirty="0">
                <a:solidFill>
                  <a:srgbClr val="141313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400" b="1" i="0" u="none" strike="noStrike" kern="1200" spc="0" baseline="0" dirty="0">
                <a:solidFill>
                  <a:srgbClr val="141313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rPr>
              <a:t>Average Distribution of $100 in Insulin Expenditure </a:t>
            </a:r>
            <a:br>
              <a:rPr lang="en-US" sz="1400" b="1" i="0" u="none" strike="noStrike" kern="1200" spc="0" baseline="0" dirty="0">
                <a:solidFill>
                  <a:srgbClr val="141313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rPr>
            </a:br>
            <a:r>
              <a:rPr lang="en-US" sz="1400" b="1" i="0" u="none" strike="noStrike" kern="1200" spc="0" baseline="0" dirty="0">
                <a:solidFill>
                  <a:srgbClr val="141313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rPr>
              <a:t>Across Distribution System Participants, 2014-2018</a:t>
            </a:r>
          </a:p>
        </c:rich>
      </c:tx>
      <c:layout>
        <c:manualLayout>
          <c:xMode val="edge"/>
          <c:yMode val="edge"/>
          <c:x val="0.33216827602193"/>
          <c:y val="1.10097620612701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1" i="0" u="none" strike="noStrike" kern="1200" spc="0" baseline="0" dirty="0">
              <a:solidFill>
                <a:srgbClr val="141313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0948203740157478E-2"/>
          <c:y val="0.15934437825702605"/>
          <c:w val="0.90873929625984251"/>
          <c:h val="0.7541900760115197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Manufacturer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69.709999999999994</c:v>
                </c:pt>
                <c:pt idx="1">
                  <c:v>60.44</c:v>
                </c:pt>
                <c:pt idx="2">
                  <c:v>57.83</c:v>
                </c:pt>
                <c:pt idx="3">
                  <c:v>53.83</c:v>
                </c:pt>
                <c:pt idx="4">
                  <c:v>46.73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49-4C59-B516-9411C6431A7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Wholesaler</c:v>
                </c:pt>
              </c:strCache>
            </c:strRef>
          </c:tx>
          <c:spPr>
            <a:solidFill>
              <a:srgbClr val="991B1E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4.63</c:v>
                </c:pt>
                <c:pt idx="1">
                  <c:v>6.69</c:v>
                </c:pt>
                <c:pt idx="2">
                  <c:v>7.41</c:v>
                </c:pt>
                <c:pt idx="3">
                  <c:v>7.71</c:v>
                </c:pt>
                <c:pt idx="4">
                  <c:v>8.09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49-4C59-B516-9411C6431A7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Pharmacy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6.21</c:v>
                </c:pt>
                <c:pt idx="1">
                  <c:v>10.02</c:v>
                </c:pt>
                <c:pt idx="2">
                  <c:v>11.64</c:v>
                </c:pt>
                <c:pt idx="3">
                  <c:v>15.65</c:v>
                </c:pt>
                <c:pt idx="4">
                  <c:v>20.420000000000002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349-4C59-B516-9411C6431A79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PBM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5.64</c:v>
                </c:pt>
                <c:pt idx="1">
                  <c:v>9.32</c:v>
                </c:pt>
                <c:pt idx="2">
                  <c:v>10.25</c:v>
                </c:pt>
                <c:pt idx="3">
                  <c:v>11.71</c:v>
                </c:pt>
                <c:pt idx="4">
                  <c:v>14.36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349-4C59-B516-9411C6431A7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Health Plan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Sheet1!$F$2:$F$6</c:f>
              <c:numCache>
                <c:formatCode>General</c:formatCode>
                <c:ptCount val="5"/>
                <c:pt idx="0">
                  <c:v>13.82</c:v>
                </c:pt>
                <c:pt idx="1">
                  <c:v>13.53</c:v>
                </c:pt>
                <c:pt idx="2">
                  <c:v>12.87</c:v>
                </c:pt>
                <c:pt idx="3">
                  <c:v>11.11</c:v>
                </c:pt>
                <c:pt idx="4">
                  <c:v>10.4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349-4C59-B516-9411C6431A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5"/>
        <c:overlap val="100"/>
        <c:axId val="1879845247"/>
        <c:axId val="1662012687"/>
      </c:barChart>
      <c:catAx>
        <c:axId val="18798452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62012687"/>
        <c:crosses val="autoZero"/>
        <c:auto val="1"/>
        <c:lblAlgn val="ctr"/>
        <c:lblOffset val="100"/>
        <c:noMultiLvlLbl val="0"/>
      </c:catAx>
      <c:valAx>
        <c:axId val="1662012687"/>
        <c:scaling>
          <c:orientation val="minMax"/>
        </c:scaling>
        <c:delete val="1"/>
        <c:axPos val="l"/>
        <c:numFmt formatCode="0%" sourceLinked="0"/>
        <c:majorTickMark val="none"/>
        <c:minorTickMark val="none"/>
        <c:tickLblPos val="nextTo"/>
        <c:crossAx val="1879845247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en-US" sz="1400" b="0" i="0" u="none" strike="noStrike" kern="1200" spc="0" baseline="0" dirty="0">
                <a:solidFill>
                  <a:srgbClr val="141313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kern="1200" spc="0" baseline="0" dirty="0">
                <a:solidFill>
                  <a:srgbClr val="141313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rPr>
              <a:t>2018 Expenditure on 184 Most Common Generic Drugs ($ billions)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en-US" sz="1400" b="0" i="0" u="none" strike="noStrike" kern="1200" spc="0" baseline="0" dirty="0">
              <a:solidFill>
                <a:srgbClr val="141313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5942086171422327E-2"/>
          <c:y val="0.12147624806044571"/>
          <c:w val="0.88759068375623218"/>
          <c:h val="0.660127461270239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'Table 1'!$B$2</c:f>
              <c:strCache>
                <c:ptCount val="1"/>
                <c:pt idx="0">
                  <c:v>Actual Medicare Spending (all sources)</c:v>
                </c:pt>
              </c:strCache>
            </c:strRef>
          </c:tx>
          <c:spPr>
            <a:solidFill>
              <a:srgbClr val="991B1E"/>
            </a:solidFill>
            <a:ln>
              <a:noFill/>
            </a:ln>
            <a:effectLst/>
          </c:spPr>
          <c:invertIfNegative val="0"/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'Table 1'!$A$3:$A$5</c:f>
              <c:strCache>
                <c:ptCount val="3"/>
                <c:pt idx="0">
                  <c:v>30d</c:v>
                </c:pt>
                <c:pt idx="1">
                  <c:v>90d</c:v>
                </c:pt>
                <c:pt idx="2">
                  <c:v>30d+90d</c:v>
                </c:pt>
              </c:strCache>
            </c:strRef>
          </c:cat>
          <c:val>
            <c:numRef>
              <c:f>'Table 1'!$B$3:$B$5</c:f>
              <c:numCache>
                <c:formatCode>_("$"* #,##0.00_);_("$"* \(#,##0.00\);_("$"* "-"??_);_(@_)</c:formatCode>
                <c:ptCount val="3"/>
                <c:pt idx="0">
                  <c:v>5.0488730000000004</c:v>
                </c:pt>
                <c:pt idx="1">
                  <c:v>7.5893819999999996</c:v>
                </c:pt>
                <c:pt idx="2">
                  <c:v>12.638254999999999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A5E-45C6-A648-1B010D1B9F9C}"/>
            </c:ext>
          </c:extLst>
        </c:ser>
        <c:ser>
          <c:idx val="1"/>
          <c:order val="1"/>
          <c:tx>
            <c:strRef>
              <c:f>'Table 1'!$C$2</c:f>
              <c:strCache>
                <c:ptCount val="1"/>
                <c:pt idx="0">
                  <c:v>Counterfactual Spending at Costco Member Price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E981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A5E-45C6-A648-1B010D1B9F9C}"/>
              </c:ext>
            </c:extLst>
          </c:dPt>
          <c:dPt>
            <c:idx val="1"/>
            <c:invertIfNegative val="0"/>
            <c:bubble3D val="0"/>
            <c:spPr>
              <a:solidFill>
                <a:srgbClr val="EE981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CA5E-45C6-A648-1B010D1B9F9C}"/>
              </c:ext>
            </c:extLst>
          </c:dPt>
          <c:dPt>
            <c:idx val="2"/>
            <c:invertIfNegative val="0"/>
            <c:bubble3D val="0"/>
            <c:spPr>
              <a:solidFill>
                <a:srgbClr val="EE981A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CA5E-45C6-A648-1B010D1B9F9C}"/>
              </c:ext>
            </c:extLst>
          </c:dPt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'Table 1'!$A$3:$A$5</c:f>
              <c:strCache>
                <c:ptCount val="3"/>
                <c:pt idx="0">
                  <c:v>30d</c:v>
                </c:pt>
                <c:pt idx="1">
                  <c:v>90d</c:v>
                </c:pt>
                <c:pt idx="2">
                  <c:v>30d+90d</c:v>
                </c:pt>
              </c:strCache>
            </c:strRef>
          </c:cat>
          <c:val>
            <c:numRef>
              <c:f>'Table 1'!$C$3:$C$5</c:f>
              <c:numCache>
                <c:formatCode>_("$"* #,##0.00_);_("$"* \(#,##0.00\);_("$"* "-"??_);_(@_)</c:formatCode>
                <c:ptCount val="3"/>
                <c:pt idx="0">
                  <c:v>4.6818770000000001</c:v>
                </c:pt>
                <c:pt idx="1">
                  <c:v>5.3586679999999998</c:v>
                </c:pt>
                <c:pt idx="2">
                  <c:v>10.040545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A5E-45C6-A648-1B010D1B9F9C}"/>
            </c:ext>
          </c:extLst>
        </c:ser>
        <c:ser>
          <c:idx val="2"/>
          <c:order val="2"/>
          <c:tx>
            <c:strRef>
              <c:f>'Table 1'!$D$2</c:f>
              <c:strCache>
                <c:ptCount val="1"/>
                <c:pt idx="0">
                  <c:v>Difference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numFmt formatCode="&quot;$&quot;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'Table 1'!$A$3:$A$5</c:f>
              <c:strCache>
                <c:ptCount val="3"/>
                <c:pt idx="0">
                  <c:v>30d</c:v>
                </c:pt>
                <c:pt idx="1">
                  <c:v>90d</c:v>
                </c:pt>
                <c:pt idx="2">
                  <c:v>30d+90d</c:v>
                </c:pt>
              </c:strCache>
            </c:strRef>
          </c:cat>
          <c:val>
            <c:numRef>
              <c:f>'Table 1'!$D$3:$D$5</c:f>
              <c:numCache>
                <c:formatCode>_("$"* #,##0.00_);_("$"* \(#,##0.00\);_("$"* "-"??_);_(@_)</c:formatCode>
                <c:ptCount val="3"/>
                <c:pt idx="0">
                  <c:v>0.36699599999999999</c:v>
                </c:pt>
                <c:pt idx="1">
                  <c:v>2.2307139999999999</c:v>
                </c:pt>
                <c:pt idx="2">
                  <c:v>2.5977100000000002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A5E-45C6-A648-1B010D1B9F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25"/>
        <c:overlap val="-27"/>
        <c:axId val="1096580911"/>
        <c:axId val="1093767727"/>
      </c:barChart>
      <c:catAx>
        <c:axId val="109658091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rgbClr val="14131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3767727"/>
        <c:crosses val="autoZero"/>
        <c:auto val="1"/>
        <c:lblAlgn val="ctr"/>
        <c:lblOffset val="100"/>
        <c:noMultiLvlLbl val="0"/>
      </c:catAx>
      <c:valAx>
        <c:axId val="1093767727"/>
        <c:scaling>
          <c:orientation val="minMax"/>
          <c:max val="15"/>
          <c:min val="0"/>
        </c:scaling>
        <c:delete val="0"/>
        <c:axPos val="l"/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$ b</a:t>
                </a:r>
              </a:p>
            </c:rich>
          </c:tx>
          <c:layout>
            <c:manualLayout>
              <c:xMode val="edge"/>
              <c:yMode val="edge"/>
              <c:x val="1.5303087938901137E-2"/>
              <c:y val="2.8740110426073041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out"/>
        <c:minorTickMark val="none"/>
        <c:tickLblPos val="nextTo"/>
        <c:spPr>
          <a:noFill/>
          <a:ln>
            <a:solidFill>
              <a:srgbClr val="14131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6580911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5.7906341486994001E-2"/>
          <c:y val="0.810867297170769"/>
          <c:w val="0.91254618352777006"/>
          <c:h val="0.186524431427073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Pharmacy Price Concessions in Medicare Part D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Sheet1!$G$2</c:f>
              <c:strCache>
                <c:ptCount val="1"/>
                <c:pt idx="0">
                  <c:v>Pharmacy Price Concessions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$9M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66D-4485-B90C-E2A3D6C177E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$9M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466D-4485-B90C-E2A3D6C177E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$68M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66D-4485-B90C-E2A3D6C177E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/>
                      <a:t>$229M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66D-4485-B90C-E2A3D6C177EE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$0.5B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66D-4485-B90C-E2A3D6C177EE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$1.7B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66D-4485-B90C-E2A3D6C177EE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$2.1B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66D-4485-B90C-E2A3D6C177EE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$4.0B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66D-4485-B90C-E2A3D6C177EE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$6.3B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6D-4485-B90C-E2A3D6C177EE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$8.1B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6D-4485-B90C-E2A3D6C177EE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$9.5B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6D-4485-B90C-E2A3D6C177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Sheet1!$F$3:$F$13</c:f>
              <c:numCache>
                <c:formatCode>General</c:formatCode>
                <c:ptCount val="1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</c:numCache>
            </c:numRef>
          </c:cat>
          <c:val>
            <c:numRef>
              <c:f>Sheet1!$G$3:$G$13</c:f>
              <c:numCache>
                <c:formatCode>_("$"* #,##0.00_);_("$"* \(#,##0.00\);_("$"* "-"??_);_(@_)</c:formatCode>
                <c:ptCount val="11"/>
                <c:pt idx="0">
                  <c:v>8869347</c:v>
                </c:pt>
                <c:pt idx="1">
                  <c:v>8582354</c:v>
                </c:pt>
                <c:pt idx="2">
                  <c:v>68086163</c:v>
                </c:pt>
                <c:pt idx="3">
                  <c:v>228573206</c:v>
                </c:pt>
                <c:pt idx="4">
                  <c:v>538421239</c:v>
                </c:pt>
                <c:pt idx="5">
                  <c:v>1719179214</c:v>
                </c:pt>
                <c:pt idx="6">
                  <c:v>2125460000</c:v>
                </c:pt>
                <c:pt idx="7">
                  <c:v>4001741355</c:v>
                </c:pt>
                <c:pt idx="8">
                  <c:v>6339517817</c:v>
                </c:pt>
                <c:pt idx="9">
                  <c:v>8130024785</c:v>
                </c:pt>
                <c:pt idx="10">
                  <c:v>9535197775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6D-4485-B90C-E2A3D6C177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115679775"/>
        <c:axId val="2120768879"/>
      </c:barChart>
      <c:catAx>
        <c:axId val="21156797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0768879"/>
        <c:crosses val="autoZero"/>
        <c:auto val="1"/>
        <c:lblAlgn val="ctr"/>
        <c:lblOffset val="100"/>
        <c:noMultiLvlLbl val="0"/>
      </c:catAx>
      <c:valAx>
        <c:axId val="2120768879"/>
        <c:scaling>
          <c:orientation val="minMax"/>
          <c:max val="10000000000"/>
        </c:scaling>
        <c:delete val="0"/>
        <c:axPos val="l"/>
        <c:numFmt formatCode="&quot;$&quot;#&quot;B&quot;" sourceLinked="0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15679775"/>
        <c:crosses val="autoZero"/>
        <c:crossBetween val="between"/>
        <c:dispUnits>
          <c:builtInUnit val="billions"/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dirty="0">
                <a:solidFill>
                  <a:schemeClr val="tx1"/>
                </a:solidFill>
              </a:rPr>
              <a:t>PBM Market Share</a:t>
            </a:r>
            <a:r>
              <a:rPr lang="en-US" sz="1800" b="1" baseline="0" dirty="0">
                <a:solidFill>
                  <a:schemeClr val="tx1"/>
                </a:solidFill>
              </a:rPr>
              <a:t> (2020)</a:t>
            </a:r>
            <a:endParaRPr lang="en-US" sz="1800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Sheet1!$A$3:$A$9</c:f>
              <c:strCache>
                <c:ptCount val="7"/>
                <c:pt idx="0">
                  <c:v>Other PBMS &amp; Cash Pay</c:v>
                </c:pt>
                <c:pt idx="1">
                  <c:v>Prime Therapeutics</c:v>
                </c:pt>
                <c:pt idx="2">
                  <c:v>MedImpact Healthcare Systems</c:v>
                </c:pt>
                <c:pt idx="3">
                  <c:v>Humana Pharmacy Solutions</c:v>
                </c:pt>
                <c:pt idx="4">
                  <c:v>UnitedHealth (OptumRx)</c:v>
                </c:pt>
                <c:pt idx="5">
                  <c:v>Cigna (Express Scripts &amp; Ascent Health Services)</c:v>
                </c:pt>
                <c:pt idx="6">
                  <c:v>CVS Health (Caremark)</c:v>
                </c:pt>
              </c:strCache>
            </c:strRef>
          </c:cat>
          <c:val>
            <c:numRef>
              <c:f>Sheet1!$B$3:$B$9</c:f>
              <c:numCache>
                <c:formatCode>0%</c:formatCode>
                <c:ptCount val="7"/>
                <c:pt idx="0">
                  <c:v>0.04</c:v>
                </c:pt>
                <c:pt idx="1">
                  <c:v>0.04</c:v>
                </c:pt>
                <c:pt idx="2">
                  <c:v>0.06</c:v>
                </c:pt>
                <c:pt idx="3">
                  <c:v>0.08</c:v>
                </c:pt>
                <c:pt idx="4">
                  <c:v>0.21</c:v>
                </c:pt>
                <c:pt idx="5">
                  <c:v>0.24</c:v>
                </c:pt>
                <c:pt idx="6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4D9-4BE2-9BD4-E4760D944C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908445423"/>
        <c:axId val="2103597279"/>
      </c:barChart>
      <c:catAx>
        <c:axId val="190844542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03597279"/>
        <c:crosses val="autoZero"/>
        <c:auto val="1"/>
        <c:lblAlgn val="ctr"/>
        <c:lblOffset val="100"/>
        <c:noMultiLvlLbl val="0"/>
      </c:catAx>
      <c:valAx>
        <c:axId val="2103597279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9084454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Gross Profits of Largest 3 PBMs</a:t>
            </a:r>
          </a:p>
        </c:rich>
      </c:tx>
      <c:layout>
        <c:manualLayout>
          <c:xMode val="edge"/>
          <c:yMode val="edge"/>
          <c:x val="0.31516193055078578"/>
          <c:y val="9.23998275359665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2762953713557126E-2"/>
          <c:y val="0.2273148148148148"/>
          <c:w val="0.88174420122003205"/>
          <c:h val="0.621619604648419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'PBM Gross Profits'!$A$4</c:f>
              <c:strCache>
                <c:ptCount val="1"/>
                <c:pt idx="0">
                  <c:v>Retained Rebates</c:v>
                </c:pt>
              </c:strCache>
            </c:strRef>
          </c:tx>
          <c:spPr>
            <a:solidFill>
              <a:srgbClr val="991B1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'PBM Gross Profits'!$B$2:$D$2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'PBM Gross Profits'!$B$4:$D$4</c:f>
              <c:numCache>
                <c:formatCode>_("$"* #,##0.00_);_("$"* \(#,##0.00\);_("$"* "-"??_);_(@_)</c:formatCode>
                <c:ptCount val="3"/>
                <c:pt idx="0">
                  <c:v>4.04</c:v>
                </c:pt>
                <c:pt idx="1">
                  <c:v>2.4300000000000002</c:v>
                </c:pt>
                <c:pt idx="2">
                  <c:v>1.56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F8-45F8-BB5E-43C7C02325FC}"/>
            </c:ext>
          </c:extLst>
        </c:ser>
        <c:ser>
          <c:idx val="1"/>
          <c:order val="1"/>
          <c:tx>
            <c:strRef>
              <c:f>'PBM Gross Profits'!$A$5</c:f>
              <c:strCache>
                <c:ptCount val="1"/>
                <c:pt idx="0">
                  <c:v>Retained Manufacturer Administrative Fees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'PBM Gross Profits'!$B$2:$D$2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'PBM Gross Profits'!$B$5:$D$5</c:f>
              <c:numCache>
                <c:formatCode>_("$"* #,##0.00_);_("$"* \(#,##0.00\);_("$"* "-"??_);_(@_)</c:formatCode>
                <c:ptCount val="3"/>
                <c:pt idx="0">
                  <c:v>3.78</c:v>
                </c:pt>
                <c:pt idx="1">
                  <c:v>5.0199999999999996</c:v>
                </c:pt>
                <c:pt idx="2">
                  <c:v>5.71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F8-45F8-BB5E-43C7C02325FC}"/>
            </c:ext>
          </c:extLst>
        </c:ser>
        <c:ser>
          <c:idx val="3"/>
          <c:order val="2"/>
          <c:tx>
            <c:strRef>
              <c:f>'PBM Gross Profits'!$A$7</c:f>
              <c:strCache>
                <c:ptCount val="1"/>
                <c:pt idx="0">
                  <c:v>Other Sources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'PBM Gross Profits'!$B$2:$D$2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'PBM Gross Profits'!$B$7:$D$7</c:f>
              <c:numCache>
                <c:formatCode>_("$"* #,##0.00_);_("$"* \(#,##0.00\);_("$"* "-"??_);_(@_)</c:formatCode>
                <c:ptCount val="3"/>
                <c:pt idx="0">
                  <c:v>8.4700000000000006</c:v>
                </c:pt>
                <c:pt idx="1">
                  <c:v>9.34</c:v>
                </c:pt>
                <c:pt idx="2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F8-45F8-BB5E-43C7C02325FC}"/>
            </c:ext>
          </c:extLst>
        </c:ser>
        <c:ser>
          <c:idx val="2"/>
          <c:order val="3"/>
          <c:tx>
            <c:strRef>
              <c:f>'PBM Gross Profits'!$A$6</c:f>
              <c:strCache>
                <c:ptCount val="1"/>
                <c:pt idx="0">
                  <c:v>PBM-Affiliated Mail-Order/Specialty Pharmacies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'PBM Gross Profits'!$B$2:$D$2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'PBM Gross Profits'!$B$6:$D$6</c:f>
              <c:numCache>
                <c:formatCode>_("$"* #,##0.00_);_("$"* \(#,##0.00\);_("$"* "-"??_);_(@_)</c:formatCode>
                <c:ptCount val="3"/>
                <c:pt idx="0">
                  <c:v>8.86</c:v>
                </c:pt>
                <c:pt idx="1">
                  <c:v>9.42</c:v>
                </c:pt>
                <c:pt idx="2">
                  <c:v>10.08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7F8-45F8-BB5E-43C7C02325F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20"/>
        <c:overlap val="100"/>
        <c:axId val="1384725984"/>
        <c:axId val="1384287248"/>
        <c:extLst>
          <c:ext xmlns:c15="http://schemas.microsoft.com/office/drawing/2012/chart" uri="{02D57815-91ED-43cb-92C2-25804820EDAC}">
            <c15:filteredBarSeries>
              <c15:ser>
                <c:idx val="4"/>
                <c:order val="4"/>
                <c:tx>
                  <c:strRef>
                    <c:extLst>
                      <c:ext uri="{02D57815-91ED-43cb-92C2-25804820EDAC}">
                        <c15:formulaRef>
                          <c15:sqref>'PBM Gross Profits'!$A$8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'PBM Gross Profits'!$B$2:$D$2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2017</c:v>
                      </c:pt>
                      <c:pt idx="1">
                        <c:v>2018</c:v>
                      </c:pt>
                      <c:pt idx="2">
                        <c:v>2019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'PBM Gross Profits'!$B$8:$D$8</c15:sqref>
                        </c15:formulaRef>
                      </c:ext>
                    </c:extLst>
                    <c:numCache>
                      <c:formatCode>_("$"* #,##0.00_);_("$"* \(#,##0.00\);_("$"* "-"??_);_(@_)</c:formatCode>
                      <c:ptCount val="3"/>
                      <c:pt idx="0">
                        <c:v>25.15</c:v>
                      </c:pt>
                      <c:pt idx="1">
                        <c:v>26.209999999999997</c:v>
                      </c:pt>
                      <c:pt idx="2">
                        <c:v>28.05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E7F8-45F8-BB5E-43C7C02325FC}"/>
                  </c:ext>
                </c:extLst>
              </c15:ser>
            </c15:filteredBarSeries>
          </c:ext>
        </c:extLst>
      </c:barChart>
      <c:catAx>
        <c:axId val="1384725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84287248"/>
        <c:crosses val="autoZero"/>
        <c:auto val="1"/>
        <c:lblAlgn val="ctr"/>
        <c:lblOffset val="100"/>
        <c:noMultiLvlLbl val="0"/>
      </c:catAx>
      <c:valAx>
        <c:axId val="1384287248"/>
        <c:scaling>
          <c:orientation val="minMax"/>
        </c:scaling>
        <c:delete val="1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$ billions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_);_(&quot;$&quot;* \(#,##0\);_(&quot;$&quot;* &quot;-&quot;_);_(@_)" sourceLinked="0"/>
        <c:majorTickMark val="none"/>
        <c:minorTickMark val="none"/>
        <c:tickLblPos val="nextTo"/>
        <c:crossAx val="1384725984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0.80571</cdr:x>
      <cdr:y>0.03694</cdr:y>
    </cdr:from>
    <cdr:to>
      <cdr:x>0.80571</cdr:x>
      <cdr:y>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991999E-DFE3-40AF-B937-E61CBF524C17}"/>
            </a:ext>
          </a:extLst>
        </cdr:cNvPr>
        <cdr:cNvCxnSpPr/>
      </cdr:nvCxnSpPr>
      <cdr:spPr>
        <a:xfrm xmlns:a="http://schemas.openxmlformats.org/drawingml/2006/main">
          <a:off x="8949995" y="216044"/>
          <a:ext cx="0" cy="563292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000000"/>
          </a:solidFill>
          <a:prstDash val="dash"/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0.67582</cdr:x>
      <cdr:y>0.05621</cdr:y>
    </cdr:from>
    <cdr:to>
      <cdr:x>0.76852</cdr:x>
      <cdr:y>0.1265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7507200" y="328785"/>
          <a:ext cx="1029737" cy="411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>
              <a:solidFill>
                <a:srgbClr val="000000"/>
              </a:solidFill>
            </a:rPr>
            <a:t>Actual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F664C-7607-B948-9C4E-EF16942B731C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FFC5B-CCD4-BA4E-BA8E-1ABBA2CDC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900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309B08-E694-0B40-998B-80425A3FBB2A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991F2-C8CD-7542-8767-F64088B30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96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991F2-C8CD-7542-8767-F64088B307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6991F2-C8CD-7542-8767-F64088B307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283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enrollees face only 25% coinsurance throughout, but the rules around who is covering the rest vary considerably.  </a:t>
            </a:r>
          </a:p>
          <a:p>
            <a:endParaRPr lang="en-US" dirty="0"/>
          </a:p>
          <a:p>
            <a:r>
              <a:rPr lang="en-US" dirty="0"/>
              <a:t>But, when you look at actual plan design, it’s not quite that simple.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6991F2-C8CD-7542-8767-F64088B307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192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6175" y="-9625"/>
            <a:ext cx="620486" cy="6876288"/>
          </a:xfrm>
          <a:prstGeom prst="rect">
            <a:avLst/>
          </a:prstGeom>
          <a:solidFill>
            <a:srgbClr val="991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ED0BC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E5812FE-534F-4737-B4A3-C97B278122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6416" y="2838228"/>
            <a:ext cx="10453348" cy="1479772"/>
          </a:xfrm>
        </p:spPr>
        <p:txBody>
          <a:bodyPr>
            <a:normAutofit/>
          </a:bodyPr>
          <a:lstStyle>
            <a:lvl1pPr marL="0" indent="0" algn="ctr">
              <a:buNone/>
              <a:defRPr sz="3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31A8B1B1-A410-4178-B64D-9BE378D2E3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4916" y="4838796"/>
            <a:ext cx="10443539" cy="796925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9C8435-83F9-45DC-8FAA-4AECD408C9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21" y="254844"/>
            <a:ext cx="160020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ody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032067" y="6349485"/>
            <a:ext cx="70061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01615" y="675701"/>
            <a:ext cx="10948519" cy="548640"/>
          </a:xfrm>
        </p:spPr>
        <p:txBody>
          <a:bodyPr wrap="none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3200" b="1" i="0" baseline="0">
                <a:solidFill>
                  <a:schemeClr val="tx1"/>
                </a:solidFill>
                <a:latin typeface="+mj-lt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01615" y="1580971"/>
            <a:ext cx="10948519" cy="4716641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A45BFC-805F-4502-BADA-F528957E85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21" y="254844"/>
            <a:ext cx="160020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71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A">
    <p:bg>
      <p:bgPr>
        <a:solidFill>
          <a:srgbClr val="9725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86833" y="2720258"/>
            <a:ext cx="11245851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0047" y="2838229"/>
            <a:ext cx="11279717" cy="761565"/>
          </a:xfrm>
        </p:spPr>
        <p:txBody>
          <a:bodyPr/>
          <a:lstStyle>
            <a:lvl1pPr>
              <a:defRPr sz="4200" b="1">
                <a:solidFill>
                  <a:srgbClr val="E9DCC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369322" y="4061915"/>
            <a:ext cx="11269133" cy="796925"/>
          </a:xfrm>
        </p:spPr>
        <p:txBody>
          <a:bodyPr>
            <a:normAutofit/>
          </a:bodyPr>
          <a:lstStyle>
            <a:lvl1pPr>
              <a:defRPr sz="20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368301" y="3656267"/>
            <a:ext cx="11281833" cy="349686"/>
          </a:xfrm>
        </p:spPr>
        <p:txBody>
          <a:bodyPr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069" y="424691"/>
            <a:ext cx="2710065" cy="7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8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 A">
    <p:bg>
      <p:bgPr>
        <a:solidFill>
          <a:srgbClr val="9725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86833" y="2720258"/>
            <a:ext cx="11245851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00" y="4137742"/>
            <a:ext cx="3609605" cy="103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575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bg>
      <p:bgPr>
        <a:solidFill>
          <a:srgbClr val="9725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86833" y="2720258"/>
            <a:ext cx="11245851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70047" y="2838229"/>
            <a:ext cx="11279717" cy="761565"/>
          </a:xfrm>
        </p:spPr>
        <p:txBody>
          <a:bodyPr/>
          <a:lstStyle>
            <a:lvl1pPr>
              <a:defRPr sz="4200" b="1">
                <a:solidFill>
                  <a:srgbClr val="E9DCC4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369322" y="4061915"/>
            <a:ext cx="11269133" cy="796925"/>
          </a:xfrm>
        </p:spPr>
        <p:txBody>
          <a:bodyPr>
            <a:normAutofit/>
          </a:bodyPr>
          <a:lstStyle>
            <a:lvl1pPr>
              <a:defRPr sz="20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7"/>
          </p:nvPr>
        </p:nvSpPr>
        <p:spPr>
          <a:xfrm>
            <a:off x="368301" y="3656267"/>
            <a:ext cx="11281833" cy="349686"/>
          </a:xfrm>
        </p:spPr>
        <p:txBody>
          <a:bodyPr>
            <a:noAutofit/>
          </a:bodyPr>
          <a:lstStyle>
            <a:lvl1pPr>
              <a:defRPr sz="2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069" y="424691"/>
            <a:ext cx="2710065" cy="77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83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3648860" cy="6858000"/>
          </a:xfrm>
          <a:prstGeom prst="rect">
            <a:avLst/>
          </a:prstGeom>
          <a:solidFill>
            <a:srgbClr val="ECDD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ED0BC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032067" y="6349485"/>
            <a:ext cx="70061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34436" y="1825628"/>
            <a:ext cx="3013017" cy="746125"/>
          </a:xfrm>
        </p:spPr>
        <p:txBody>
          <a:bodyPr>
            <a:noAutofit/>
          </a:bodyPr>
          <a:lstStyle>
            <a:lvl1pPr marL="0" indent="0">
              <a:buNone/>
              <a:defRPr sz="1800" baseline="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006851" y="1825628"/>
            <a:ext cx="7643283" cy="4045783"/>
          </a:xfrm>
        </p:spPr>
        <p:txBody>
          <a:bodyPr>
            <a:noAutofit/>
          </a:bodyPr>
          <a:lstStyle>
            <a:lvl1pPr marL="285750" marR="0" indent="-28575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1" i="0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‒"/>
              <a:defRPr sz="1800" b="0">
                <a:solidFill>
                  <a:schemeClr val="tx1"/>
                </a:solidFill>
              </a:defRPr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Outline Category Here</a:t>
            </a:r>
          </a:p>
          <a:p>
            <a:pPr marL="285750" marR="0" lvl="0" indent="-28575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Tx/>
              <a:buSzTx/>
              <a:tabLst/>
              <a:defRPr/>
            </a:pPr>
            <a:r>
              <a:rPr lang="en-US" dirty="0"/>
              <a:t>Another Outline Category Here</a:t>
            </a:r>
          </a:p>
          <a:p>
            <a:pPr marL="285750" marR="0" lvl="0" indent="-28575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Tx/>
              <a:buSzTx/>
              <a:tabLst/>
              <a:defRPr/>
            </a:pPr>
            <a:r>
              <a:rPr lang="en-US" dirty="0"/>
              <a:t>Outline Category Here</a:t>
            </a:r>
          </a:p>
          <a:p>
            <a:pPr marL="630936" marR="0" lvl="1" indent="-28575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Tx/>
              <a:buSzTx/>
              <a:tabLst/>
              <a:defRPr/>
            </a:pPr>
            <a:r>
              <a:rPr lang="en-US" dirty="0"/>
              <a:t>Subcategory Here</a:t>
            </a:r>
          </a:p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10382946" y="173038"/>
            <a:ext cx="1447608" cy="470930"/>
          </a:xfrm>
          <a:prstGeom prst="roundRect">
            <a:avLst/>
          </a:prstGeom>
          <a:solidFill>
            <a:srgbClr val="991B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991B0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05" y="319925"/>
            <a:ext cx="1271490" cy="1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42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3648860" cy="6858000"/>
          </a:xfrm>
          <a:prstGeom prst="rect">
            <a:avLst/>
          </a:prstGeom>
          <a:solidFill>
            <a:srgbClr val="ECDD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ED0BC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032067" y="6349485"/>
            <a:ext cx="70061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006851" y="675701"/>
            <a:ext cx="7643283" cy="44669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baseline="0">
                <a:solidFill>
                  <a:schemeClr val="tx1"/>
                </a:solidFill>
                <a:latin typeface="+mj-lt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29184" y="1825627"/>
            <a:ext cx="3316224" cy="2276856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None/>
              <a:defRPr sz="1700" baseline="0">
                <a:solidFill>
                  <a:srgbClr val="727879"/>
                </a:solidFill>
              </a:defRPr>
            </a:lvl1pPr>
            <a:lvl2pPr marL="338328" indent="0">
              <a:buNone/>
              <a:defRPr>
                <a:solidFill>
                  <a:srgbClr val="727879"/>
                </a:solidFill>
              </a:defRPr>
            </a:lvl2pPr>
          </a:lstStyle>
          <a:p>
            <a:pPr lvl="0"/>
            <a:r>
              <a:rPr lang="en-US" dirty="0"/>
              <a:t>Outline Category</a:t>
            </a:r>
          </a:p>
          <a:p>
            <a:pPr lvl="0"/>
            <a:r>
              <a:rPr lang="en-US" dirty="0"/>
              <a:t>This is a Category</a:t>
            </a:r>
          </a:p>
          <a:p>
            <a:pPr lvl="0"/>
            <a:r>
              <a:rPr lang="en-US" dirty="0"/>
              <a:t>This is a </a:t>
            </a:r>
            <a:r>
              <a:rPr lang="en-US" dirty="0" err="1"/>
              <a:t>Runover</a:t>
            </a:r>
            <a:r>
              <a:rPr lang="en-US" dirty="0"/>
              <a:t> Category</a:t>
            </a:r>
          </a:p>
          <a:p>
            <a:pPr lvl="0"/>
            <a:r>
              <a:rPr lang="en-US" dirty="0"/>
              <a:t>This is a Category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4006851" y="1195389"/>
            <a:ext cx="7643283" cy="5102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0382946" y="173038"/>
            <a:ext cx="1447608" cy="470930"/>
          </a:xfrm>
          <a:prstGeom prst="roundRect">
            <a:avLst/>
          </a:prstGeom>
          <a:solidFill>
            <a:srgbClr val="991B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991B0C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05" y="319925"/>
            <a:ext cx="1271490" cy="1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304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032067" y="6349485"/>
            <a:ext cx="70061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4232" y="0"/>
            <a:ext cx="1823507" cy="6858000"/>
          </a:xfrm>
          <a:prstGeom prst="rect">
            <a:avLst/>
          </a:prstGeom>
          <a:solidFill>
            <a:srgbClr val="ECDD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ED0BC"/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172930" y="675701"/>
            <a:ext cx="9477204" cy="44669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baseline="0">
                <a:solidFill>
                  <a:schemeClr val="tx1"/>
                </a:solidFill>
                <a:latin typeface="+mj-lt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172930" y="1195389"/>
            <a:ext cx="9477204" cy="5102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10382946" y="173038"/>
            <a:ext cx="1447608" cy="470930"/>
          </a:xfrm>
          <a:prstGeom prst="roundRect">
            <a:avLst/>
          </a:prstGeom>
          <a:solidFill>
            <a:srgbClr val="991B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991B0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05" y="319925"/>
            <a:ext cx="1271490" cy="1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776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032067" y="6349485"/>
            <a:ext cx="70061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701615" y="675701"/>
            <a:ext cx="10948519" cy="44669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baseline="0">
                <a:solidFill>
                  <a:schemeClr val="accent1"/>
                </a:solidFill>
                <a:latin typeface="+mj-lt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701615" y="1195389"/>
            <a:ext cx="10948519" cy="51022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10382946" y="173038"/>
            <a:ext cx="1447608" cy="470930"/>
          </a:xfrm>
          <a:prstGeom prst="roundRect">
            <a:avLst/>
          </a:prstGeom>
          <a:solidFill>
            <a:srgbClr val="991B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991B0C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05" y="319925"/>
            <a:ext cx="1271490" cy="1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01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3648860" cy="6858000"/>
          </a:xfrm>
          <a:prstGeom prst="rect">
            <a:avLst/>
          </a:prstGeom>
          <a:solidFill>
            <a:srgbClr val="ECDD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DED0BC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032067" y="6349485"/>
            <a:ext cx="70061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011168" y="676657"/>
            <a:ext cx="7643283" cy="44669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baseline="0">
                <a:solidFill>
                  <a:schemeClr val="tx1"/>
                </a:solidFill>
                <a:latin typeface="+mj-lt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006851" y="1283375"/>
            <a:ext cx="7647600" cy="346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Subhead A</a:t>
            </a:r>
          </a:p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29184" y="1825627"/>
            <a:ext cx="3141603" cy="2276856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None/>
              <a:defRPr sz="1700" baseline="0">
                <a:solidFill>
                  <a:srgbClr val="727879"/>
                </a:solidFill>
              </a:defRPr>
            </a:lvl1pPr>
            <a:lvl2pPr marL="338328" indent="0">
              <a:buNone/>
              <a:defRPr>
                <a:solidFill>
                  <a:srgbClr val="727879"/>
                </a:solidFill>
              </a:defRPr>
            </a:lvl2pPr>
          </a:lstStyle>
          <a:p>
            <a:pPr lvl="0"/>
            <a:r>
              <a:rPr lang="en-US" dirty="0"/>
              <a:t>Outline Category</a:t>
            </a:r>
          </a:p>
          <a:p>
            <a:pPr lvl="0"/>
            <a:r>
              <a:rPr lang="en-US" dirty="0"/>
              <a:t>This is a Category</a:t>
            </a:r>
          </a:p>
          <a:p>
            <a:pPr lvl="0"/>
            <a:r>
              <a:rPr lang="en-US" dirty="0"/>
              <a:t>This is a </a:t>
            </a:r>
            <a:r>
              <a:rPr lang="en-US" dirty="0" err="1"/>
              <a:t>Runover</a:t>
            </a:r>
            <a:r>
              <a:rPr lang="en-US" dirty="0"/>
              <a:t> Category</a:t>
            </a:r>
          </a:p>
          <a:p>
            <a:pPr lvl="0"/>
            <a:r>
              <a:rPr lang="en-US" dirty="0"/>
              <a:t>This is a Category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21"/>
          </p:nvPr>
        </p:nvSpPr>
        <p:spPr>
          <a:xfrm>
            <a:off x="4011084" y="1755776"/>
            <a:ext cx="7721600" cy="4511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0382946" y="173038"/>
            <a:ext cx="1447608" cy="470930"/>
          </a:xfrm>
          <a:prstGeom prst="roundRect">
            <a:avLst/>
          </a:prstGeom>
          <a:solidFill>
            <a:srgbClr val="991B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991B0C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05" y="319925"/>
            <a:ext cx="1271490" cy="1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190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3648860" cy="6858000"/>
          </a:xfrm>
          <a:prstGeom prst="rect">
            <a:avLst/>
          </a:prstGeom>
          <a:solidFill>
            <a:srgbClr val="ECDD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ED0BC"/>
              </a:solidFill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11032067" y="6349485"/>
            <a:ext cx="70061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7015179" y="3718669"/>
            <a:ext cx="4717504" cy="2616069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6" hasCustomPrompt="1"/>
          </p:nvPr>
        </p:nvSpPr>
        <p:spPr>
          <a:xfrm>
            <a:off x="329185" y="1828800"/>
            <a:ext cx="3092441" cy="1843548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None/>
              <a:defRPr sz="1700" b="1" baseline="0">
                <a:solidFill>
                  <a:srgbClr val="727879"/>
                </a:solidFill>
              </a:defRPr>
            </a:lvl1pPr>
          </a:lstStyle>
          <a:p>
            <a:pPr lvl="0"/>
            <a:r>
              <a:rPr lang="en-US" dirty="0"/>
              <a:t>Outline Category</a:t>
            </a:r>
          </a:p>
          <a:p>
            <a:pPr lvl="0"/>
            <a:r>
              <a:rPr lang="en-US" dirty="0"/>
              <a:t>This is a Category</a:t>
            </a:r>
          </a:p>
          <a:p>
            <a:pPr lvl="0"/>
            <a:r>
              <a:rPr lang="en-US" dirty="0"/>
              <a:t>This is a </a:t>
            </a:r>
            <a:r>
              <a:rPr lang="en-US" dirty="0" err="1"/>
              <a:t>Runover</a:t>
            </a:r>
            <a:r>
              <a:rPr lang="en-US" dirty="0"/>
              <a:t> Category</a:t>
            </a:r>
          </a:p>
          <a:p>
            <a:pPr lvl="0"/>
            <a:r>
              <a:rPr lang="en-US" dirty="0"/>
              <a:t>This is a Category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011168" y="676657"/>
            <a:ext cx="7643283" cy="44669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baseline="0">
                <a:solidFill>
                  <a:schemeClr val="tx1"/>
                </a:solidFill>
                <a:latin typeface="+mj-lt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4006851" y="1283375"/>
            <a:ext cx="7647600" cy="346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Subhead A</a:t>
            </a:r>
          </a:p>
          <a:p>
            <a:pPr lvl="0"/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7"/>
          </p:nvPr>
        </p:nvSpPr>
        <p:spPr>
          <a:xfrm>
            <a:off x="4011084" y="1755775"/>
            <a:ext cx="7643283" cy="186495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8"/>
          </p:nvPr>
        </p:nvSpPr>
        <p:spPr>
          <a:xfrm>
            <a:off x="4011084" y="3717926"/>
            <a:ext cx="2851149" cy="263207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ounded Rectangle 11"/>
          <p:cNvSpPr/>
          <p:nvPr userDrawn="1"/>
        </p:nvSpPr>
        <p:spPr>
          <a:xfrm>
            <a:off x="10382946" y="173038"/>
            <a:ext cx="1447608" cy="470930"/>
          </a:xfrm>
          <a:prstGeom prst="roundRect">
            <a:avLst/>
          </a:prstGeom>
          <a:solidFill>
            <a:srgbClr val="991B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991B0C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05" y="319925"/>
            <a:ext cx="1271490" cy="1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86833" y="2720258"/>
            <a:ext cx="11245851" cy="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0047" y="2838228"/>
            <a:ext cx="11279717" cy="1479772"/>
          </a:xfrm>
        </p:spPr>
        <p:txBody>
          <a:bodyPr>
            <a:normAutofit/>
          </a:bodyPr>
          <a:lstStyle>
            <a:lvl1pPr marL="0" indent="0">
              <a:buNone/>
              <a:defRPr sz="32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369322" y="4838796"/>
            <a:ext cx="11269133" cy="796925"/>
          </a:xfrm>
        </p:spPr>
        <p:txBody>
          <a:bodyPr>
            <a:normAutofit/>
          </a:bodyPr>
          <a:lstStyle>
            <a:lvl1pPr marL="0" indent="0">
              <a:buNone/>
              <a:defRPr sz="1800" b="0"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40C95E-1C3F-4CF8-849D-75722F7954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268" y="403552"/>
            <a:ext cx="2852777" cy="81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524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032067" y="6349485"/>
            <a:ext cx="70061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4232" y="0"/>
            <a:ext cx="1823507" cy="6858000"/>
          </a:xfrm>
          <a:prstGeom prst="rect">
            <a:avLst/>
          </a:prstGeom>
          <a:solidFill>
            <a:srgbClr val="ECDDC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ED0B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309784" y="1790431"/>
            <a:ext cx="5630333" cy="41372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172930" y="675701"/>
            <a:ext cx="9767188" cy="446693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baseline="0">
                <a:solidFill>
                  <a:schemeClr val="tx1"/>
                </a:solidFill>
                <a:latin typeface="+mj-lt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 dirty="0"/>
              <a:t>Headline Here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2172930" y="1283375"/>
            <a:ext cx="9767460" cy="346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Subhead A</a:t>
            </a:r>
          </a:p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6"/>
          </p:nvPr>
        </p:nvSpPr>
        <p:spPr>
          <a:xfrm>
            <a:off x="2173818" y="1790700"/>
            <a:ext cx="4000500" cy="41370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ounded Rectangle 9"/>
          <p:cNvSpPr/>
          <p:nvPr userDrawn="1"/>
        </p:nvSpPr>
        <p:spPr>
          <a:xfrm>
            <a:off x="10382946" y="173038"/>
            <a:ext cx="1447608" cy="470930"/>
          </a:xfrm>
          <a:prstGeom prst="roundRect">
            <a:avLst/>
          </a:prstGeom>
          <a:solidFill>
            <a:srgbClr val="991B0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991B0C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005" y="319925"/>
            <a:ext cx="1271490" cy="17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857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solidFill>
          <a:srgbClr val="9725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86833" y="2720258"/>
            <a:ext cx="11245851" cy="0"/>
          </a:xfrm>
          <a:prstGeom prst="line">
            <a:avLst/>
          </a:prstGeom>
          <a:ln w="19050" cmpd="sng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186" y="303925"/>
            <a:ext cx="3355498" cy="957958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65126" y="2886841"/>
            <a:ext cx="8459788" cy="15901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en-US" sz="1700" b="0" i="0" dirty="0">
                <a:solidFill>
                  <a:schemeClr val="bg1"/>
                </a:solidFill>
              </a:rPr>
              <a:t>﻿</a:t>
            </a:r>
            <a:r>
              <a:rPr lang="en-US" sz="1700" b="1" i="0" dirty="0">
                <a:solidFill>
                  <a:schemeClr val="bg1"/>
                </a:solidFill>
              </a:rPr>
              <a:t>healthpolicy.usc.edu</a:t>
            </a: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en-US" sz="1700" b="0" i="0" baseline="0" dirty="0">
                <a:solidFill>
                  <a:schemeClr val="bg1"/>
                </a:solidFill>
              </a:rPr>
              <a:t>       </a:t>
            </a:r>
            <a:r>
              <a:rPr lang="en-US" sz="1700" b="0" i="0" dirty="0">
                <a:solidFill>
                  <a:schemeClr val="bg1"/>
                </a:solidFill>
              </a:rPr>
              <a:t>facebook.com/</a:t>
            </a:r>
            <a:r>
              <a:rPr lang="en-US" sz="1700" b="0" i="0" dirty="0" err="1">
                <a:solidFill>
                  <a:schemeClr val="bg1"/>
                </a:solidFill>
              </a:rPr>
              <a:t>SchaefferCenter</a:t>
            </a:r>
            <a:endParaRPr lang="en-US" sz="1700" b="0" i="0" dirty="0">
              <a:solidFill>
                <a:schemeClr val="bg1"/>
              </a:solidFill>
            </a:endParaRP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en-US" sz="1700" b="0" i="0" dirty="0">
                <a:solidFill>
                  <a:schemeClr val="bg1"/>
                </a:solidFill>
              </a:rPr>
              <a:t>      @</a:t>
            </a:r>
            <a:r>
              <a:rPr lang="en-US" sz="1700" b="0" i="0" dirty="0" err="1">
                <a:solidFill>
                  <a:schemeClr val="bg1"/>
                </a:solidFill>
              </a:rPr>
              <a:t>SchaefferCenter</a:t>
            </a:r>
            <a:endParaRPr lang="en-US" sz="1700" b="0" i="0" dirty="0">
              <a:solidFill>
                <a:schemeClr val="bg1"/>
              </a:solidFill>
            </a:endParaRPr>
          </a:p>
          <a:p>
            <a:pPr>
              <a:lnSpc>
                <a:spcPts val="2200"/>
              </a:lnSpc>
              <a:spcBef>
                <a:spcPts val="1200"/>
              </a:spcBef>
            </a:pPr>
            <a:r>
              <a:rPr lang="en-US" sz="1700" b="0" i="0" baseline="0" dirty="0">
                <a:solidFill>
                  <a:schemeClr val="bg1"/>
                </a:solidFill>
              </a:rPr>
              <a:t>      </a:t>
            </a:r>
            <a:r>
              <a:rPr lang="en-US" sz="1700" b="0" i="0" dirty="0">
                <a:solidFill>
                  <a:schemeClr val="bg1"/>
                </a:solidFill>
              </a:rPr>
              <a:t>@</a:t>
            </a:r>
            <a:r>
              <a:rPr lang="en-US" sz="1700" b="0" i="0" dirty="0" err="1">
                <a:solidFill>
                  <a:schemeClr val="bg1"/>
                </a:solidFill>
              </a:rPr>
              <a:t>SchaefferCenter</a:t>
            </a:r>
            <a:endParaRPr lang="en-US" sz="1700" b="0" i="0" dirty="0">
              <a:solidFill>
                <a:schemeClr val="bg1"/>
              </a:solidFill>
            </a:endParaRPr>
          </a:p>
        </p:txBody>
      </p:sp>
      <p:pic>
        <p:nvPicPr>
          <p:cNvPr id="9" name="Picture 8" descr="twitter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D3232"/>
              </a:clrFrom>
              <a:clrTo>
                <a:srgbClr val="CD32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27" y="3739395"/>
            <a:ext cx="299624" cy="299624"/>
          </a:xfrm>
          <a:prstGeom prst="rect">
            <a:avLst/>
          </a:prstGeom>
        </p:spPr>
      </p:pic>
      <p:pic>
        <p:nvPicPr>
          <p:cNvPr id="10" name="Picture 9" descr="facebook.jpg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CD3232"/>
              </a:clrFrom>
              <a:clrTo>
                <a:srgbClr val="CD323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4" y="3317720"/>
            <a:ext cx="265112" cy="2651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9" y="4195582"/>
            <a:ext cx="265112" cy="26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671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01B3E54-57EE-4704-898C-094D4438D9FF}"/>
              </a:ext>
            </a:extLst>
          </p:cNvPr>
          <p:cNvSpPr/>
          <p:nvPr userDrawn="1"/>
        </p:nvSpPr>
        <p:spPr>
          <a:xfrm>
            <a:off x="0" y="2838228"/>
            <a:ext cx="12191993" cy="4019772"/>
          </a:xfrm>
          <a:prstGeom prst="rect">
            <a:avLst/>
          </a:prstGeom>
          <a:solidFill>
            <a:srgbClr val="991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ED0BC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370047" y="3190324"/>
            <a:ext cx="11279717" cy="1127676"/>
          </a:xfrm>
        </p:spPr>
        <p:txBody>
          <a:bodyPr>
            <a:normAutofit/>
          </a:bodyPr>
          <a:lstStyle>
            <a:lvl1pPr marL="0" indent="0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/>
          </p:nvPr>
        </p:nvSpPr>
        <p:spPr>
          <a:xfrm>
            <a:off x="369322" y="4838796"/>
            <a:ext cx="11269133" cy="796925"/>
          </a:xfrm>
        </p:spPr>
        <p:txBody>
          <a:bodyPr>
            <a:normAutofit/>
          </a:bodyPr>
          <a:lstStyle>
            <a:lvl1pPr marL="0" indent="0">
              <a:buNone/>
              <a:defRPr sz="1800" b="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0C4526-8417-40A7-B2E2-319B6C15FE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268" y="403552"/>
            <a:ext cx="2852777" cy="81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21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" y="0"/>
            <a:ext cx="3648860" cy="6858000"/>
          </a:xfrm>
          <a:prstGeom prst="rect">
            <a:avLst/>
          </a:prstGeom>
          <a:solidFill>
            <a:srgbClr val="991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ED0B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29184" y="1825627"/>
            <a:ext cx="3316224" cy="2276856"/>
          </a:xfrm>
        </p:spPr>
        <p:txBody>
          <a:bodyPr>
            <a:norm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defRPr sz="1700" baseline="0">
                <a:solidFill>
                  <a:schemeClr val="bg1">
                    <a:lumMod val="95000"/>
                  </a:schemeClr>
                </a:solidFill>
              </a:defRPr>
            </a:lvl1pPr>
            <a:lvl2pPr marL="338328" indent="0">
              <a:buNone/>
              <a:defRPr>
                <a:solidFill>
                  <a:srgbClr val="727879"/>
                </a:solidFill>
              </a:defRPr>
            </a:lvl2pPr>
          </a:lstStyle>
          <a:p>
            <a:pPr lvl="0"/>
            <a:r>
              <a:rPr lang="en-US" dirty="0"/>
              <a:t>Outline Category</a:t>
            </a:r>
          </a:p>
          <a:p>
            <a:pPr lvl="0"/>
            <a:r>
              <a:rPr lang="en-US" dirty="0"/>
              <a:t>This is a Category</a:t>
            </a:r>
          </a:p>
          <a:p>
            <a:pPr lvl="0"/>
            <a:r>
              <a:rPr lang="en-US" dirty="0"/>
              <a:t>This is a Category</a:t>
            </a:r>
          </a:p>
          <a:p>
            <a:pPr lvl="0"/>
            <a:r>
              <a:rPr lang="en-US" dirty="0"/>
              <a:t>This is a Category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980788" y="1015308"/>
            <a:ext cx="7643283" cy="44669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000" b="1" i="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dirty="0"/>
              <a:t>Headline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3980788" y="1771485"/>
            <a:ext cx="7617883" cy="447404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Rectangle 19"/>
          <p:cNvSpPr/>
          <p:nvPr userDrawn="1"/>
        </p:nvSpPr>
        <p:spPr>
          <a:xfrm>
            <a:off x="11478883" y="6444374"/>
            <a:ext cx="29037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6D701E-E5E7-43CB-A4AD-EAA6781515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21" y="254844"/>
            <a:ext cx="160020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10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-4232" y="0"/>
            <a:ext cx="1823507" cy="6858000"/>
          </a:xfrm>
          <a:prstGeom prst="rect">
            <a:avLst/>
          </a:prstGeom>
          <a:solidFill>
            <a:srgbClr val="991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ED0BC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2368299" y="1015308"/>
            <a:ext cx="9364387" cy="44669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000" b="1" i="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dirty="0"/>
              <a:t>Headline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368551" y="1771485"/>
            <a:ext cx="9364133" cy="437055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1478883" y="6444374"/>
            <a:ext cx="29037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7F3E3C-1539-4CFE-8D5D-64A92BEEA6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21" y="254844"/>
            <a:ext cx="160020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90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>
            <a:off x="11032067" y="6349485"/>
            <a:ext cx="70061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322054" y="1015308"/>
            <a:ext cx="11302017" cy="44669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000" b="1" i="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dirty="0"/>
              <a:t>Headline Here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322056" y="1786423"/>
            <a:ext cx="11276616" cy="445910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1478883" y="6444374"/>
            <a:ext cx="29037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DAAFFD-CBE5-4855-A639-7D800C9F3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21" y="254844"/>
            <a:ext cx="160020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15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567930" y="1786423"/>
            <a:ext cx="3701079" cy="4157177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558800" y="1015308"/>
            <a:ext cx="11065271" cy="44669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000" b="1" i="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dirty="0"/>
              <a:t>Headline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7"/>
          </p:nvPr>
        </p:nvSpPr>
        <p:spPr>
          <a:xfrm>
            <a:off x="4904317" y="1786423"/>
            <a:ext cx="6719753" cy="4157177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11478883" y="6444374"/>
            <a:ext cx="29037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5DD332-FE9B-4B8B-A0E4-009A7FD5D6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21" y="254844"/>
            <a:ext cx="160020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0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Slide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-4232" y="0"/>
            <a:ext cx="1823507" cy="6858000"/>
          </a:xfrm>
          <a:prstGeom prst="rect">
            <a:avLst/>
          </a:prstGeom>
          <a:solidFill>
            <a:srgbClr val="991B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DED0BC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6309785" y="2352603"/>
            <a:ext cx="5314287" cy="379078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2394251" y="1015308"/>
            <a:ext cx="9229820" cy="44669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3000" b="1" i="0" kern="1200" baseline="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dirty="0"/>
              <a:t>Headline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7"/>
          </p:nvPr>
        </p:nvSpPr>
        <p:spPr>
          <a:xfrm>
            <a:off x="2393951" y="2352435"/>
            <a:ext cx="3805767" cy="379095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11478883" y="6444374"/>
            <a:ext cx="290376" cy="1846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93B89-F025-1F43-900C-76A5C7FE9B0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A9E9C0-CE26-4A32-9E1A-2B98DDD614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21" y="254844"/>
            <a:ext cx="160020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38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455636" y="1026912"/>
            <a:ext cx="11245851" cy="0"/>
          </a:xfrm>
          <a:prstGeom prst="line">
            <a:avLst/>
          </a:prstGeom>
          <a:ln w="19050" cmpd="sng">
            <a:solidFill>
              <a:schemeClr val="bg1">
                <a:lumMod val="8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5" name="Picture 34" descr="twitter.jpg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CD3232"/>
              </a:clrFrom>
              <a:clrTo>
                <a:srgbClr val="CD3232">
                  <a:alpha val="0"/>
                </a:srgbClr>
              </a:clrTo>
            </a:clrChange>
            <a:duotone>
              <a:prstClr val="black"/>
              <a:srgbClr val="981A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5" y="5530842"/>
            <a:ext cx="299624" cy="299624"/>
          </a:xfrm>
          <a:prstGeom prst="rect">
            <a:avLst/>
          </a:prstGeom>
        </p:spPr>
      </p:pic>
      <p:pic>
        <p:nvPicPr>
          <p:cNvPr id="36" name="Picture 35" descr="facebook.jpg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CD3232"/>
              </a:clrFrom>
              <a:clrTo>
                <a:srgbClr val="CD3232">
                  <a:alpha val="0"/>
                </a:srgbClr>
              </a:clrTo>
            </a:clrChange>
            <a:duotone>
              <a:prstClr val="black"/>
              <a:srgbClr val="98191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71" y="5109167"/>
            <a:ext cx="265112" cy="2651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rgbClr val="981A1E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29" y="5987029"/>
            <a:ext cx="265112" cy="265110"/>
          </a:xfrm>
          <a:prstGeom prst="rect">
            <a:avLst/>
          </a:prstGeom>
        </p:spPr>
      </p:pic>
      <p:sp>
        <p:nvSpPr>
          <p:cNvPr id="38" name="TextBox 37"/>
          <p:cNvSpPr txBox="1"/>
          <p:nvPr userDrawn="1"/>
        </p:nvSpPr>
        <p:spPr>
          <a:xfrm>
            <a:off x="1047569" y="5461134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81A1E"/>
                </a:solidFill>
              </a:rPr>
              <a:t>@</a:t>
            </a:r>
            <a:r>
              <a:rPr lang="en-US" dirty="0" err="1">
                <a:solidFill>
                  <a:srgbClr val="981A1E"/>
                </a:solidFill>
              </a:rPr>
              <a:t>SchaefferCenter</a:t>
            </a:r>
            <a:endParaRPr lang="en-US" dirty="0">
              <a:solidFill>
                <a:srgbClr val="981A1E"/>
              </a:solidFill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1068136" y="504843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81A1E"/>
                </a:solidFill>
              </a:rPr>
              <a:t>/</a:t>
            </a:r>
            <a:r>
              <a:rPr lang="en-US" dirty="0" err="1">
                <a:solidFill>
                  <a:srgbClr val="981A1E"/>
                </a:solidFill>
              </a:rPr>
              <a:t>SchaefferCenter</a:t>
            </a:r>
            <a:endParaRPr lang="en-US" dirty="0">
              <a:solidFill>
                <a:srgbClr val="981A1E"/>
              </a:solidFill>
            </a:endParaRPr>
          </a:p>
        </p:txBody>
      </p:sp>
      <p:sp>
        <p:nvSpPr>
          <p:cNvPr id="40" name="TextBox 39"/>
          <p:cNvSpPr txBox="1"/>
          <p:nvPr userDrawn="1"/>
        </p:nvSpPr>
        <p:spPr>
          <a:xfrm>
            <a:off x="989274" y="5926292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81A1E"/>
                </a:solidFill>
              </a:rPr>
              <a:t>@</a:t>
            </a:r>
            <a:r>
              <a:rPr lang="en-US" dirty="0" err="1">
                <a:solidFill>
                  <a:srgbClr val="981A1E"/>
                </a:solidFill>
              </a:rPr>
              <a:t>SchaefferCenter</a:t>
            </a:r>
            <a:endParaRPr lang="en-US" dirty="0">
              <a:solidFill>
                <a:srgbClr val="981A1E"/>
              </a:solidFill>
            </a:endParaRPr>
          </a:p>
        </p:txBody>
      </p:sp>
      <p:sp>
        <p:nvSpPr>
          <p:cNvPr id="41" name="TextBox 40"/>
          <p:cNvSpPr txBox="1"/>
          <p:nvPr userDrawn="1"/>
        </p:nvSpPr>
        <p:spPr>
          <a:xfrm>
            <a:off x="637196" y="4587683"/>
            <a:ext cx="24577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981A1E"/>
                </a:solidFill>
              </a:rPr>
              <a:t>healthpolicy.usc.edu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A4BCB9-48A5-4E5D-BB2C-23248BA2688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121" y="254844"/>
            <a:ext cx="160020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5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9039123" y="630872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650A7-CBE4-7B4F-A5EE-3E7F54FCF7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249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6" r:id="rId4"/>
    <p:sldLayoutId id="2147483655" r:id="rId5"/>
    <p:sldLayoutId id="2147483658" r:id="rId6"/>
    <p:sldLayoutId id="2147483659" r:id="rId7"/>
    <p:sldLayoutId id="2147483661" r:id="rId8"/>
    <p:sldLayoutId id="2147483662" r:id="rId9"/>
    <p:sldLayoutId id="2147483663" r:id="rId10"/>
    <p:sldLayoutId id="2147483664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spcAft>
          <a:spcPts val="0"/>
        </a:spcAft>
        <a:buFont typeface="Arial" panose="020B0604020202020204" pitchFamily="34" charset="0"/>
        <a:buChar char="•"/>
        <a:defRPr sz="2400" b="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630936" indent="-292608" algn="l" defTabSz="457200" rtl="0" eaLnBrk="1" latinLnBrk="0" hangingPunct="1">
        <a:lnSpc>
          <a:spcPct val="100000"/>
        </a:lnSpc>
        <a:spcBef>
          <a:spcPts val="768"/>
        </a:spcBef>
        <a:spcAft>
          <a:spcPts val="0"/>
        </a:spcAft>
        <a:buSzPct val="90000"/>
        <a:buFont typeface="Arial" panose="020B0604020202020204" pitchFamily="34" charset="0"/>
        <a:buChar char="―"/>
        <a:defRPr sz="2000" b="0" kern="1200" baseline="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768"/>
        </a:spcBef>
        <a:spcAft>
          <a:spcPts val="0"/>
        </a:spcAft>
        <a:buSzPct val="100000"/>
        <a:buFont typeface="Arial" panose="020B0604020202020204" pitchFamily="34" charset="0"/>
        <a:buChar char="•"/>
        <a:defRPr sz="1800" b="0" kern="1200" baseline="0">
          <a:solidFill>
            <a:srgbClr val="000000"/>
          </a:solidFill>
          <a:latin typeface="+mn-lt"/>
          <a:ea typeface="+mn-ea"/>
          <a:cs typeface="+mn-cs"/>
        </a:defRPr>
      </a:lvl3pPr>
      <a:lvl4pPr marL="1657350" indent="-285750" algn="l" defTabSz="457200" rtl="0" eaLnBrk="1" latinLnBrk="0" hangingPunct="1">
        <a:lnSpc>
          <a:spcPct val="100000"/>
        </a:lnSpc>
        <a:spcBef>
          <a:spcPts val="768"/>
        </a:spcBef>
        <a:spcAft>
          <a:spcPts val="0"/>
        </a:spcAft>
        <a:buFont typeface="Arial" panose="020B0604020202020204" pitchFamily="34" charset="0"/>
        <a:buChar char="―"/>
        <a:defRPr sz="1600" b="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lnSpc>
          <a:spcPct val="100000"/>
        </a:lnSpc>
        <a:spcBef>
          <a:spcPts val="768"/>
        </a:spcBef>
        <a:spcAft>
          <a:spcPts val="0"/>
        </a:spcAft>
        <a:buFont typeface="Arial" panose="020B0604020202020204" pitchFamily="34" charset="0"/>
        <a:buChar char="•"/>
        <a:defRPr sz="1400" b="0" kern="1200" baseline="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650A7-CBE4-7B4F-A5EE-3E7F54FCF76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34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lnSpc>
          <a:spcPct val="100000"/>
        </a:lnSpc>
        <a:spcBef>
          <a:spcPts val="768"/>
        </a:spcBef>
        <a:spcAft>
          <a:spcPts val="0"/>
        </a:spcAft>
        <a:buFont typeface="Arial" panose="020B0604020202020204" pitchFamily="34" charset="0"/>
        <a:buChar char="•"/>
        <a:defRPr sz="2400" b="1" kern="1200">
          <a:solidFill>
            <a:srgbClr val="000000"/>
          </a:solidFill>
          <a:latin typeface="+mn-lt"/>
          <a:ea typeface="+mn-ea"/>
          <a:cs typeface="+mn-cs"/>
        </a:defRPr>
      </a:lvl1pPr>
      <a:lvl2pPr marL="740664" indent="-283464" algn="l" defTabSz="457200" rtl="0" eaLnBrk="1" latinLnBrk="0" hangingPunct="1">
        <a:lnSpc>
          <a:spcPct val="100000"/>
        </a:lnSpc>
        <a:spcBef>
          <a:spcPts val="672"/>
        </a:spcBef>
        <a:spcAft>
          <a:spcPts val="0"/>
        </a:spcAft>
        <a:buSzPct val="125000"/>
        <a:buFont typeface="Arial" panose="020B0604020202020204" pitchFamily="34" charset="0"/>
        <a:buChar char="‒"/>
        <a:defRPr sz="2000" b="1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ct val="100000"/>
        </a:lnSpc>
        <a:spcBef>
          <a:spcPts val="576"/>
        </a:spcBef>
        <a:spcAft>
          <a:spcPts val="0"/>
        </a:spcAft>
        <a:buSzPct val="100000"/>
        <a:buFont typeface="Arial" panose="020B0604020202020204" pitchFamily="34" charset="0"/>
        <a:buChar char="•"/>
        <a:defRPr sz="1800" b="1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ct val="100000"/>
        </a:lnSpc>
        <a:spcBef>
          <a:spcPts val="480"/>
        </a:spcBef>
        <a:spcAft>
          <a:spcPts val="0"/>
        </a:spcAft>
        <a:buFont typeface="Arial" panose="020B0604020202020204" pitchFamily="34" charset="0"/>
        <a:buChar char="―"/>
        <a:defRPr sz="1800" b="1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ct val="100000"/>
        </a:lnSpc>
        <a:spcBef>
          <a:spcPts val="432"/>
        </a:spcBef>
        <a:spcAft>
          <a:spcPts val="0"/>
        </a:spcAft>
        <a:buFont typeface="Arial" panose="020B0604020202020204" pitchFamily="34" charset="0"/>
        <a:buChar char="•"/>
        <a:defRPr sz="1800" b="1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jamanetwork.com/journals/jamanetworkopen/fullarticle/277945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info.gov/content/pkg/FR-2022-01-12/pdf/2022-00117.pdf" TargetMode="Externa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45.svg"/><Relationship Id="rId18" Type="http://schemas.openxmlformats.org/officeDocument/2006/relationships/image" Target="../media/image39.png"/><Relationship Id="rId3" Type="http://schemas.openxmlformats.org/officeDocument/2006/relationships/image" Target="../media/image35.svg"/><Relationship Id="rId21" Type="http://schemas.openxmlformats.org/officeDocument/2006/relationships/image" Target="../media/image53.svg"/><Relationship Id="rId7" Type="http://schemas.openxmlformats.org/officeDocument/2006/relationships/image" Target="../media/image39.svg"/><Relationship Id="rId12" Type="http://schemas.openxmlformats.org/officeDocument/2006/relationships/image" Target="../media/image36.png"/><Relationship Id="rId17" Type="http://schemas.openxmlformats.org/officeDocument/2006/relationships/image" Target="../media/image49.svg"/><Relationship Id="rId25" Type="http://schemas.openxmlformats.org/officeDocument/2006/relationships/image" Target="../media/image57.svg"/><Relationship Id="rId2" Type="http://schemas.openxmlformats.org/officeDocument/2006/relationships/image" Target="../media/image31.png"/><Relationship Id="rId16" Type="http://schemas.openxmlformats.org/officeDocument/2006/relationships/image" Target="../media/image38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11" Type="http://schemas.openxmlformats.org/officeDocument/2006/relationships/image" Target="../media/image43.svg"/><Relationship Id="rId24" Type="http://schemas.openxmlformats.org/officeDocument/2006/relationships/image" Target="../media/image42.png"/><Relationship Id="rId5" Type="http://schemas.openxmlformats.org/officeDocument/2006/relationships/image" Target="../media/image37.svg"/><Relationship Id="rId15" Type="http://schemas.openxmlformats.org/officeDocument/2006/relationships/image" Target="../media/image47.svg"/><Relationship Id="rId23" Type="http://schemas.openxmlformats.org/officeDocument/2006/relationships/image" Target="../media/image55.svg"/><Relationship Id="rId10" Type="http://schemas.openxmlformats.org/officeDocument/2006/relationships/image" Target="../media/image35.png"/><Relationship Id="rId19" Type="http://schemas.openxmlformats.org/officeDocument/2006/relationships/image" Target="../media/image51.svg"/><Relationship Id="rId4" Type="http://schemas.openxmlformats.org/officeDocument/2006/relationships/image" Target="../media/image32.png"/><Relationship Id="rId9" Type="http://schemas.openxmlformats.org/officeDocument/2006/relationships/image" Target="../media/image41.svg"/><Relationship Id="rId14" Type="http://schemas.openxmlformats.org/officeDocument/2006/relationships/image" Target="../media/image37.png"/><Relationship Id="rId2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ugchannels.net/2021/06/the-top-pharmacy-benefit-managers-of.htmlhttps:/www.drugchannels.net/2021/06/the-top-pharmacy-benefit-managers-of.html" TargetMode="Externa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ohioauditor.gov/news/pressreleases/details/5042" TargetMode="External"/><Relationship Id="rId2" Type="http://schemas.openxmlformats.org/officeDocument/2006/relationships/hyperlink" Target="https://jamanetwork.com/journals/jamainternalmedicine/fullarticle/2728446#:~:text=We%20defined%20favorable%20placement%20as,than%20its%20corresponding%20generic%20product.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drugchannels.net/2018/01/new-data-pharmacy-owners-profits-fall.html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etrish@usc.edu" TargetMode="Externa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mp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hyperlink" Target="https://jamanetwork.com/journals/jama-health-forum/fullarticle/2785932" TargetMode="Externa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svg"/><Relationship Id="rId5" Type="http://schemas.openxmlformats.org/officeDocument/2006/relationships/image" Target="../media/image24.png"/><Relationship Id="rId4" Type="http://schemas.openxmlformats.org/officeDocument/2006/relationships/image" Target="../media/image2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354096" y="3557453"/>
            <a:ext cx="11279717" cy="19758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Pharmacy Benefit Managers (PBMs):</a:t>
            </a:r>
            <a:br>
              <a:rPr lang="en-US" dirty="0"/>
            </a:br>
            <a:r>
              <a:rPr lang="en-US" sz="3600" dirty="0"/>
              <a:t>An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359389" y="4837649"/>
            <a:ext cx="11269133" cy="79692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i="0" dirty="0"/>
          </a:p>
          <a:p>
            <a:pPr marL="0" indent="0">
              <a:buNone/>
            </a:pPr>
            <a:endParaRPr lang="en-US" sz="1800" i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346689" y="4886425"/>
            <a:ext cx="11281833" cy="34968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Erin Trish, Ph.D.</a:t>
            </a:r>
            <a:br>
              <a:rPr lang="en-US" sz="2400" dirty="0"/>
            </a:br>
            <a:r>
              <a:rPr lang="en-US" sz="2400" dirty="0"/>
              <a:t>Co-Director, USC Schaeffer Center for Health Policy &amp; Economics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2" descr="C:\Users\Dana\Documents\USC\Sharepoint\administrative\Shared Documents\Facilities\Dauterive Hall\Renderings\09.05.12 Back view.jpg">
            <a:extLst>
              <a:ext uri="{FF2B5EF4-FFF2-40B4-BE49-F238E27FC236}">
                <a16:creationId xmlns:a16="http://schemas.microsoft.com/office/drawing/2014/main" id="{1632DFFC-5395-4A60-9BFE-B44909F5A6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2" r="694" b="42187"/>
          <a:stretch/>
        </p:blipFill>
        <p:spPr bwMode="auto">
          <a:xfrm>
            <a:off x="0" y="-1"/>
            <a:ext cx="12192000" cy="3300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6688" y="5868754"/>
            <a:ext cx="8397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California Assembly Select Committee on Biotechnology</a:t>
            </a:r>
          </a:p>
          <a:p>
            <a:r>
              <a:rPr lang="en-US" sz="2400" dirty="0">
                <a:solidFill>
                  <a:schemeClr val="bg1"/>
                </a:solidFill>
              </a:rPr>
              <a:t>February 6, 2024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" y="182809"/>
            <a:ext cx="1375955" cy="3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00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957FC8-EB20-447E-B057-7B430256CEFA}"/>
              </a:ext>
            </a:extLst>
          </p:cNvPr>
          <p:cNvSpPr txBox="1">
            <a:spLocks/>
          </p:cNvSpPr>
          <p:nvPr/>
        </p:nvSpPr>
        <p:spPr>
          <a:xfrm>
            <a:off x="73178" y="171873"/>
            <a:ext cx="11682027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dirty="0">
                <a:solidFill>
                  <a:srgbClr val="991B0C"/>
                </a:solidFill>
                <a:latin typeface="Arial" panose="020B0604020202020204"/>
              </a:rPr>
              <a:t>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he share of insulin expenditures captured by 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intermediaries is increasing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E03DEBB-5D87-4BD9-9EC1-0C2CCDE2111B}"/>
              </a:ext>
            </a:extLst>
          </p:cNvPr>
          <p:cNvGrpSpPr/>
          <p:nvPr/>
        </p:nvGrpSpPr>
        <p:grpSpPr>
          <a:xfrm>
            <a:off x="939800" y="1152071"/>
            <a:ext cx="10312400" cy="624166"/>
            <a:chOff x="1130301" y="1083063"/>
            <a:chExt cx="10312400" cy="51817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BF4F5EA-1B64-4AE6-ABBB-60D317006B85}"/>
                </a:ext>
              </a:extLst>
            </p:cNvPr>
            <p:cNvSpPr/>
            <p:nvPr/>
          </p:nvSpPr>
          <p:spPr>
            <a:xfrm>
              <a:off x="1130301" y="1083063"/>
              <a:ext cx="10312400" cy="518170"/>
            </a:xfrm>
            <a:prstGeom prst="roundRect">
              <a:avLst/>
            </a:prstGeom>
            <a:grpFill/>
            <a:ln w="57150">
              <a:solidFill>
                <a:srgbClr val="991B1E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b="1" kern="0" spc="260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DB71FE6-5C91-45AD-99D6-EDA9739C3CF0}"/>
                </a:ext>
              </a:extLst>
            </p:cNvPr>
            <p:cNvSpPr txBox="1"/>
            <p:nvPr/>
          </p:nvSpPr>
          <p:spPr>
            <a:xfrm>
              <a:off x="1185233" y="1143484"/>
              <a:ext cx="10234133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Middlemen’s share of total expenditures increased from </a:t>
              </a:r>
              <a:r>
                <a:rPr lang="en-US" sz="2200" b="1" dirty="0">
                  <a:solidFill>
                    <a:srgbClr val="972524"/>
                  </a:solidFill>
                </a:rPr>
                <a:t>30% to 53% </a:t>
              </a:r>
              <a:r>
                <a:rPr lang="en-US" dirty="0"/>
                <a:t>between 2014 and 2018</a:t>
              </a:r>
            </a:p>
          </p:txBody>
        </p:sp>
      </p:grp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751302F-5933-48FA-804F-0B73846762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4711254"/>
              </p:ext>
            </p:extLst>
          </p:nvPr>
        </p:nvGraphicFramePr>
        <p:xfrm>
          <a:off x="1160063" y="1936324"/>
          <a:ext cx="9508259" cy="4614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0E87E5-B444-403C-A541-D9B4DF8A0913}"/>
              </a:ext>
            </a:extLst>
          </p:cNvPr>
          <p:cNvSpPr txBox="1"/>
          <p:nvPr/>
        </p:nvSpPr>
        <p:spPr>
          <a:xfrm>
            <a:off x="10001890" y="5019057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Manufacturers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09B81-9B6B-4D0F-BAAA-EB6E0C5C5FC4}"/>
              </a:ext>
            </a:extLst>
          </p:cNvPr>
          <p:cNvSpPr txBox="1"/>
          <p:nvPr/>
        </p:nvSpPr>
        <p:spPr>
          <a:xfrm>
            <a:off x="10017900" y="4195474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Wholesalers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7C921-F1C4-4E1C-AD33-49371963CF0B}"/>
              </a:ext>
            </a:extLst>
          </p:cNvPr>
          <p:cNvSpPr txBox="1"/>
          <p:nvPr/>
        </p:nvSpPr>
        <p:spPr>
          <a:xfrm>
            <a:off x="10012527" y="3727768"/>
            <a:ext cx="11913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Pharmacies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86DDA4-214C-4E4E-920F-5BC174F45D91}"/>
              </a:ext>
            </a:extLst>
          </p:cNvPr>
          <p:cNvSpPr txBox="1"/>
          <p:nvPr/>
        </p:nvSpPr>
        <p:spPr>
          <a:xfrm>
            <a:off x="10004358" y="3153833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PBMs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1AEC9-87E7-4A48-B07B-3D0D6FA627DB}"/>
              </a:ext>
            </a:extLst>
          </p:cNvPr>
          <p:cNvSpPr txBox="1"/>
          <p:nvPr/>
        </p:nvSpPr>
        <p:spPr>
          <a:xfrm>
            <a:off x="9999108" y="2675126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Health Plans</a:t>
            </a:r>
          </a:p>
        </p:txBody>
      </p:sp>
    </p:spTree>
    <p:extLst>
      <p:ext uri="{BB962C8B-B14F-4D97-AF65-F5344CB8AC3E}">
        <p14:creationId xmlns:p14="http://schemas.microsoft.com/office/powerpoint/2010/main" val="238578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"/>
          <p:cNvSpPr txBox="1">
            <a:spLocks/>
          </p:cNvSpPr>
          <p:nvPr/>
        </p:nvSpPr>
        <p:spPr>
          <a:xfrm>
            <a:off x="0" y="6424579"/>
            <a:ext cx="11970566" cy="25319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Source: 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Lakdawalla and Li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(2021).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Notes: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Benefit design is for non-LIS beneficiaries. The total drug costs (TDC) for the catastrophic limit is estimated for an average non-LIS beneficiary. True out-of-pocket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TrOOP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spending includes manufacturer-paid discounts. 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5376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5996102" y="5525930"/>
            <a:ext cx="860826" cy="25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$4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TDC</a:t>
            </a: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5996102" y="4063570"/>
            <a:ext cx="1136351" cy="2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3,750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TDC</a:t>
            </a:r>
          </a:p>
        </p:txBody>
      </p:sp>
      <p:sp>
        <p:nvSpPr>
          <p:cNvPr id="42" name="Text Box 12"/>
          <p:cNvSpPr txBox="1">
            <a:spLocks noChangeArrowheads="1"/>
          </p:cNvSpPr>
          <p:nvPr/>
        </p:nvSpPr>
        <p:spPr bwMode="auto">
          <a:xfrm>
            <a:off x="6257500" y="4544079"/>
            <a:ext cx="1937631" cy="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pays 75%</a:t>
            </a: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5607775" y="4888712"/>
            <a:ext cx="3009200" cy="25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Enrollee pays 100%</a:t>
            </a: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5996102" y="2233991"/>
            <a:ext cx="1227062" cy="40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$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5,000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TrOOP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(~$</a:t>
            </a:r>
            <a:r>
              <a:rPr 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8,418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TDC)</a:t>
            </a:r>
            <a:endParaRPr kumimoji="0" lang="en-US" sz="12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79F82C4-20B0-45A5-BC3B-669F6678248F}"/>
              </a:ext>
            </a:extLst>
          </p:cNvPr>
          <p:cNvGrpSpPr/>
          <p:nvPr/>
        </p:nvGrpSpPr>
        <p:grpSpPr>
          <a:xfrm>
            <a:off x="232484" y="1672525"/>
            <a:ext cx="5476176" cy="755793"/>
            <a:chOff x="661204" y="1252908"/>
            <a:chExt cx="8449535" cy="793204"/>
          </a:xfrm>
        </p:grpSpPr>
        <p:sp>
          <p:nvSpPr>
            <p:cNvPr id="46" name="Text Box 6"/>
            <p:cNvSpPr txBox="1">
              <a:spLocks noChangeArrowheads="1"/>
            </p:cNvSpPr>
            <p:nvPr/>
          </p:nvSpPr>
          <p:spPr bwMode="auto">
            <a:xfrm>
              <a:off x="661204" y="1430874"/>
              <a:ext cx="2849443" cy="479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56" tIns="34278" rIns="68556" bIns="3427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CATASTROPHIC COVERAGE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5166CC4-A366-4BD2-AE0A-165FD7E867DD}"/>
                </a:ext>
              </a:extLst>
            </p:cNvPr>
            <p:cNvGrpSpPr/>
            <p:nvPr/>
          </p:nvGrpSpPr>
          <p:grpSpPr>
            <a:xfrm>
              <a:off x="3448671" y="1252908"/>
              <a:ext cx="5662068" cy="793204"/>
              <a:chOff x="3026647" y="1622621"/>
              <a:chExt cx="5662068" cy="576268"/>
            </a:xfrm>
          </p:grpSpPr>
          <p:sp>
            <p:nvSpPr>
              <p:cNvPr id="48" name="Text Box 13"/>
              <p:cNvSpPr txBox="1">
                <a:spLocks noChangeArrowheads="1"/>
              </p:cNvSpPr>
              <p:nvPr/>
            </p:nvSpPr>
            <p:spPr bwMode="auto">
              <a:xfrm>
                <a:off x="7268546" y="1626021"/>
                <a:ext cx="1420169" cy="572868"/>
              </a:xfrm>
              <a:prstGeom prst="rect">
                <a:avLst/>
              </a:prstGeom>
              <a:solidFill>
                <a:srgbClr val="053769"/>
              </a:solidFill>
              <a:ln>
                <a:noFill/>
              </a:ln>
            </p:spPr>
            <p:txBody>
              <a:bodyPr wrap="square" lIns="68556" tIns="34278" rIns="68556" bIns="34278" anchor="ctr" anchorCtr="0">
                <a:norm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Plan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15%</a:t>
                </a:r>
              </a:p>
            </p:txBody>
          </p:sp>
          <p:sp>
            <p:nvSpPr>
              <p:cNvPr id="49" name="Text Box 13">
                <a:extLst>
                  <a:ext uri="{FF2B5EF4-FFF2-40B4-BE49-F238E27FC236}">
                    <a16:creationId xmlns:a16="http://schemas.microsoft.com/office/drawing/2014/main" id="{1ABA95BB-7725-4305-8A3E-CD423BC81C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2475" y="1626021"/>
                <a:ext cx="3806074" cy="560007"/>
              </a:xfrm>
              <a:prstGeom prst="rect">
                <a:avLst/>
              </a:prstGeom>
              <a:solidFill>
                <a:srgbClr val="9B9B23"/>
              </a:solidFill>
              <a:ln>
                <a:noFill/>
              </a:ln>
            </p:spPr>
            <p:txBody>
              <a:bodyPr wrap="square" lIns="68556" tIns="34278" rIns="68556" bIns="34278" anchor="ctr" anchorCtr="0">
                <a:norm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Government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80%</a:t>
                </a:r>
              </a:p>
            </p:txBody>
          </p:sp>
          <p:sp>
            <p:nvSpPr>
              <p:cNvPr id="50" name="Rectangle 7">
                <a:extLst>
                  <a:ext uri="{FF2B5EF4-FFF2-40B4-BE49-F238E27FC236}">
                    <a16:creationId xmlns:a16="http://schemas.microsoft.com/office/drawing/2014/main" id="{946CD782-4908-43AC-8859-EB431723C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6647" y="1622621"/>
                <a:ext cx="445297" cy="558823"/>
              </a:xfrm>
              <a:prstGeom prst="rect">
                <a:avLst/>
              </a:prstGeom>
              <a:solidFill>
                <a:srgbClr val="991B0C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norm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5%</a:t>
                </a:r>
              </a:p>
            </p:txBody>
          </p:sp>
        </p:grpSp>
      </p:grp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8EC2299-E33A-4639-9F29-D769AE6BD865}"/>
              </a:ext>
            </a:extLst>
          </p:cNvPr>
          <p:cNvCxnSpPr>
            <a:cxnSpLocks/>
          </p:cNvCxnSpPr>
          <p:nvPr/>
        </p:nvCxnSpPr>
        <p:spPr>
          <a:xfrm>
            <a:off x="3031895" y="3097007"/>
            <a:ext cx="6628976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dash"/>
          </a:ln>
          <a:effectLst/>
        </p:spPr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20E0A79-F72A-43CC-866E-0AAA6875884D}"/>
              </a:ext>
            </a:extLst>
          </p:cNvPr>
          <p:cNvGrpSpPr/>
          <p:nvPr/>
        </p:nvGrpSpPr>
        <p:grpSpPr>
          <a:xfrm>
            <a:off x="537627" y="2407210"/>
            <a:ext cx="5292444" cy="1816452"/>
            <a:chOff x="774125" y="2000063"/>
            <a:chExt cx="8062409" cy="1053403"/>
          </a:xfrm>
        </p:grpSpPr>
        <p:sp>
          <p:nvSpPr>
            <p:cNvPr id="53" name="Text Box 13">
              <a:extLst>
                <a:ext uri="{FF2B5EF4-FFF2-40B4-BE49-F238E27FC236}">
                  <a16:creationId xmlns:a16="http://schemas.microsoft.com/office/drawing/2014/main" id="{5D153AAF-B3CA-4B90-9F6C-BF5804207B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5099" y="2006083"/>
              <a:ext cx="1407944" cy="1047383"/>
            </a:xfrm>
            <a:prstGeom prst="rect">
              <a:avLst/>
            </a:prstGeom>
            <a:solidFill>
              <a:srgbClr val="053769"/>
            </a:solidFill>
            <a:ln>
              <a:noFill/>
            </a:ln>
          </p:spPr>
          <p:txBody>
            <a:bodyPr wrap="square" lIns="68556" tIns="34278" rIns="68556" bIns="34278" anchor="ctr" anchorCtr="0">
              <a:norm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15%</a:t>
              </a:r>
            </a:p>
          </p:txBody>
        </p:sp>
        <p:sp>
          <p:nvSpPr>
            <p:cNvPr id="54" name="Text Box 13">
              <a:extLst>
                <a:ext uri="{FF2B5EF4-FFF2-40B4-BE49-F238E27FC236}">
                  <a16:creationId xmlns:a16="http://schemas.microsoft.com/office/drawing/2014/main" id="{55E65C6F-BB00-4A46-A5BE-970ACC5DD1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7415" y="2002522"/>
              <a:ext cx="2324945" cy="10405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lIns="68556" tIns="34278" rIns="68556" bIns="34278" anchor="ctr" anchorCtr="0">
              <a:norm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Manufacturer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%</a:t>
              </a:r>
            </a:p>
          </p:txBody>
        </p:sp>
        <p:sp>
          <p:nvSpPr>
            <p:cNvPr id="55" name="Rectangle 7">
              <a:extLst>
                <a:ext uri="{FF2B5EF4-FFF2-40B4-BE49-F238E27FC236}">
                  <a16:creationId xmlns:a16="http://schemas.microsoft.com/office/drawing/2014/main" id="{91629AA6-C670-414D-A8F1-7E32BCE05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1367" y="2000063"/>
              <a:ext cx="1886048" cy="1047359"/>
            </a:xfrm>
            <a:prstGeom prst="rect">
              <a:avLst/>
            </a:prstGeom>
            <a:solidFill>
              <a:srgbClr val="991B0C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Enrollee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600" b="1" kern="0" dirty="0">
                  <a:solidFill>
                    <a:srgbClr val="FFFFFF"/>
                  </a:solidFill>
                  <a:latin typeface="Arial" panose="020B0604020202020204"/>
                  <a:cs typeface="Arial" panose="020B0604020202020204" pitchFamily="34" charset="0"/>
                </a:rPr>
                <a:t>3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5%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768A0C1-84F6-4D0C-9993-96603F70B41C}"/>
                </a:ext>
              </a:extLst>
            </p:cNvPr>
            <p:cNvCxnSpPr>
              <a:cxnSpLocks/>
            </p:cNvCxnSpPr>
            <p:nvPr/>
          </p:nvCxnSpPr>
          <p:spPr>
            <a:xfrm>
              <a:off x="774125" y="2006084"/>
              <a:ext cx="8062409" cy="9981"/>
            </a:xfrm>
            <a:prstGeom prst="line">
              <a:avLst/>
            </a:prstGeom>
            <a:noFill/>
            <a:ln w="38100" cap="flat" cmpd="sng" algn="ctr">
              <a:solidFill>
                <a:srgbClr val="808080"/>
              </a:solidFill>
              <a:prstDash val="sysDot"/>
            </a:ln>
            <a:effectLst/>
          </p:spPr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B3FC54E-9B66-4708-9F7E-4AC4A3B76E1C}"/>
              </a:ext>
            </a:extLst>
          </p:cNvPr>
          <p:cNvGrpSpPr/>
          <p:nvPr/>
        </p:nvGrpSpPr>
        <p:grpSpPr>
          <a:xfrm>
            <a:off x="356830" y="4192753"/>
            <a:ext cx="5522337" cy="1485427"/>
            <a:chOff x="1874447" y="4146368"/>
            <a:chExt cx="5311856" cy="1502214"/>
          </a:xfrm>
        </p:grpSpPr>
        <p:sp>
          <p:nvSpPr>
            <p:cNvPr id="59" name="Rectangle 7"/>
            <p:cNvSpPr>
              <a:spLocks noChangeArrowheads="1"/>
            </p:cNvSpPr>
            <p:nvPr/>
          </p:nvSpPr>
          <p:spPr bwMode="auto">
            <a:xfrm>
              <a:off x="3486650" y="4149935"/>
              <a:ext cx="901918" cy="1485742"/>
            </a:xfrm>
            <a:prstGeom prst="rect">
              <a:avLst/>
            </a:prstGeom>
            <a:solidFill>
              <a:srgbClr val="991B0C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Enrollee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60" name="Text Box 6"/>
            <p:cNvSpPr txBox="1">
              <a:spLocks noChangeArrowheads="1"/>
            </p:cNvSpPr>
            <p:nvPr/>
          </p:nvSpPr>
          <p:spPr bwMode="auto">
            <a:xfrm>
              <a:off x="1874447" y="4560729"/>
              <a:ext cx="1584297" cy="650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56" tIns="34278" rIns="68556" bIns="3427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INITIAL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COVERAGE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PERIOD</a:t>
              </a:r>
            </a:p>
          </p:txBody>
        </p:sp>
        <p:sp>
          <p:nvSpPr>
            <p:cNvPr id="61" name="Rectangle 7">
              <a:extLst>
                <a:ext uri="{FF2B5EF4-FFF2-40B4-BE49-F238E27FC236}">
                  <a16:creationId xmlns:a16="http://schemas.microsoft.com/office/drawing/2014/main" id="{14E8EB6F-A730-4FA4-81C7-C564D92C27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8568" y="4162840"/>
              <a:ext cx="2652771" cy="1485742"/>
            </a:xfrm>
            <a:prstGeom prst="rect">
              <a:avLst/>
            </a:prstGeom>
            <a:solidFill>
              <a:srgbClr val="053769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Plan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75%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81A2D4D6-2970-4858-8A67-D9202FE069A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73988" y="4146368"/>
              <a:ext cx="5112315" cy="71915"/>
            </a:xfrm>
            <a:prstGeom prst="line">
              <a:avLst/>
            </a:prstGeom>
            <a:noFill/>
            <a:ln w="38100" cap="flat" cmpd="sng" algn="ctr">
              <a:solidFill>
                <a:srgbClr val="808080"/>
              </a:solidFill>
              <a:prstDash val="sysDot"/>
            </a:ln>
            <a:effectLst/>
          </p:spPr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8B8CFA6-3238-49BE-8E0C-B5DE67319A6F}"/>
              </a:ext>
            </a:extLst>
          </p:cNvPr>
          <p:cNvGrpSpPr/>
          <p:nvPr/>
        </p:nvGrpSpPr>
        <p:grpSpPr>
          <a:xfrm>
            <a:off x="564278" y="5645758"/>
            <a:ext cx="5164181" cy="678935"/>
            <a:chOff x="799782" y="5610768"/>
            <a:chExt cx="7136771" cy="428888"/>
          </a:xfrm>
        </p:grpSpPr>
        <p:sp>
          <p:nvSpPr>
            <p:cNvPr id="64" name="Text Box 5"/>
            <p:cNvSpPr txBox="1">
              <a:spLocks noChangeArrowheads="1"/>
            </p:cNvSpPr>
            <p:nvPr/>
          </p:nvSpPr>
          <p:spPr bwMode="auto">
            <a:xfrm>
              <a:off x="799782" y="5631794"/>
              <a:ext cx="1295818" cy="40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56" tIns="34278" rIns="68556" bIns="34278" anchor="ctr" anchorCtr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DEDUCTIBLE</a:t>
              </a:r>
            </a:p>
          </p:txBody>
        </p:sp>
        <p:sp>
          <p:nvSpPr>
            <p:cNvPr id="65" name="Rectangle 7">
              <a:extLst>
                <a:ext uri="{FF2B5EF4-FFF2-40B4-BE49-F238E27FC236}">
                  <a16:creationId xmlns:a16="http://schemas.microsoft.com/office/drawing/2014/main" id="{355CC113-F6A2-4FAE-8EBC-17E6E861F2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9404" y="5610768"/>
              <a:ext cx="5107149" cy="407862"/>
            </a:xfrm>
            <a:prstGeom prst="rect">
              <a:avLst/>
            </a:prstGeom>
            <a:solidFill>
              <a:srgbClr val="991B0C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Enrollee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100%</a:t>
              </a:r>
            </a:p>
          </p:txBody>
        </p:sp>
      </p:grpSp>
      <p:sp>
        <p:nvSpPr>
          <p:cNvPr id="74" name="Text Box 6">
            <a:extLst>
              <a:ext uri="{FF2B5EF4-FFF2-40B4-BE49-F238E27FC236}">
                <a16:creationId xmlns:a16="http://schemas.microsoft.com/office/drawing/2014/main" id="{DFAB6AE6-5B98-4677-9A16-E5A718E6A5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511" y="3004281"/>
            <a:ext cx="1627712" cy="65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COVERAGE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(Brand)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24FE24B-42FC-4545-9AE9-316F568C4352}"/>
              </a:ext>
            </a:extLst>
          </p:cNvPr>
          <p:cNvCxnSpPr>
            <a:cxnSpLocks/>
          </p:cNvCxnSpPr>
          <p:nvPr/>
        </p:nvCxnSpPr>
        <p:spPr>
          <a:xfrm>
            <a:off x="587784" y="5611487"/>
            <a:ext cx="5291383" cy="41389"/>
          </a:xfrm>
          <a:prstGeom prst="line">
            <a:avLst/>
          </a:prstGeom>
          <a:noFill/>
          <a:ln w="38100" cap="flat" cmpd="sng" algn="ctr">
            <a:solidFill>
              <a:srgbClr val="808080"/>
            </a:solidFill>
            <a:prstDash val="sysDot"/>
          </a:ln>
          <a:effectLst/>
        </p:spPr>
      </p:cxnSp>
      <p:sp>
        <p:nvSpPr>
          <p:cNvPr id="76" name="Text Box 6">
            <a:extLst>
              <a:ext uri="{FF2B5EF4-FFF2-40B4-BE49-F238E27FC236}">
                <a16:creationId xmlns:a16="http://schemas.microsoft.com/office/drawing/2014/main" id="{180179D5-BE63-47DB-81A8-86F9D0D76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371" y="1355534"/>
            <a:ext cx="3162631" cy="2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2018 Standard Benefit Design</a:t>
            </a:r>
          </a:p>
        </p:txBody>
      </p:sp>
      <p:sp>
        <p:nvSpPr>
          <p:cNvPr id="57" name="Text Box 6">
            <a:extLst>
              <a:ext uri="{FF2B5EF4-FFF2-40B4-BE49-F238E27FC236}">
                <a16:creationId xmlns:a16="http://schemas.microsoft.com/office/drawing/2014/main" id="{53BDDCE5-B819-4A25-B61D-A0D6D2DCE5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375" y="1152931"/>
            <a:ext cx="3568544" cy="51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Effective Beneficiary Cost-Sharing as a Share of Net Price</a:t>
            </a: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AC12B99-04BB-4783-BD41-261820BE1D99}"/>
              </a:ext>
            </a:extLst>
          </p:cNvPr>
          <p:cNvSpPr/>
          <p:nvPr/>
        </p:nvSpPr>
        <p:spPr>
          <a:xfrm>
            <a:off x="6926535" y="1849435"/>
            <a:ext cx="1024391" cy="346224"/>
          </a:xfrm>
          <a:prstGeom prst="rightArrow">
            <a:avLst/>
          </a:pr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tx1"/>
              </a:solidFill>
            </a:endParaRPr>
          </a:p>
        </p:txBody>
      </p:sp>
      <p:sp>
        <p:nvSpPr>
          <p:cNvPr id="66" name="Arrow: Right 65">
            <a:extLst>
              <a:ext uri="{FF2B5EF4-FFF2-40B4-BE49-F238E27FC236}">
                <a16:creationId xmlns:a16="http://schemas.microsoft.com/office/drawing/2014/main" id="{34BBF5BD-BFC3-49DD-8B84-00D6A9DDA8E9}"/>
              </a:ext>
            </a:extLst>
          </p:cNvPr>
          <p:cNvSpPr/>
          <p:nvPr/>
        </p:nvSpPr>
        <p:spPr>
          <a:xfrm>
            <a:off x="6926535" y="3094415"/>
            <a:ext cx="1024391" cy="321079"/>
          </a:xfrm>
          <a:prstGeom prst="rightArrow">
            <a:avLst/>
          </a:pr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bg1"/>
              </a:solidFill>
            </a:endParaRPr>
          </a:p>
        </p:txBody>
      </p:sp>
      <p:sp>
        <p:nvSpPr>
          <p:cNvPr id="68" name="Arrow: Right 67">
            <a:extLst>
              <a:ext uri="{FF2B5EF4-FFF2-40B4-BE49-F238E27FC236}">
                <a16:creationId xmlns:a16="http://schemas.microsoft.com/office/drawing/2014/main" id="{E704A82E-F3F9-46D2-993A-D9129EE01BBD}"/>
              </a:ext>
            </a:extLst>
          </p:cNvPr>
          <p:cNvSpPr/>
          <p:nvPr/>
        </p:nvSpPr>
        <p:spPr>
          <a:xfrm>
            <a:off x="6926537" y="4677220"/>
            <a:ext cx="1024389" cy="310277"/>
          </a:xfrm>
          <a:prstGeom prst="rightArrow">
            <a:avLst/>
          </a:prstGeom>
          <a:solidFill>
            <a:schemeClr val="accent2">
              <a:alpha val="8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bg1"/>
              </a:solidFill>
            </a:endParaRPr>
          </a:p>
        </p:txBody>
      </p:sp>
      <p:sp>
        <p:nvSpPr>
          <p:cNvPr id="69" name="Text Box 22">
            <a:extLst>
              <a:ext uri="{FF2B5EF4-FFF2-40B4-BE49-F238E27FC236}">
                <a16:creationId xmlns:a16="http://schemas.microsoft.com/office/drawing/2014/main" id="{D3C18FA4-DFBC-4229-A13A-403BA2A19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2921" y="1860927"/>
            <a:ext cx="1227062" cy="3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13%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Text Box 22">
            <a:extLst>
              <a:ext uri="{FF2B5EF4-FFF2-40B4-BE49-F238E27FC236}">
                <a16:creationId xmlns:a16="http://schemas.microsoft.com/office/drawing/2014/main" id="{988753F3-6112-424F-8376-98740AB0C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2921" y="4715600"/>
            <a:ext cx="1227062" cy="3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64%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 Box 22">
            <a:extLst>
              <a:ext uri="{FF2B5EF4-FFF2-40B4-BE49-F238E27FC236}">
                <a16:creationId xmlns:a16="http://schemas.microsoft.com/office/drawing/2014/main" id="{0E0D6CFF-430C-43BB-8C1B-EB3014B78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32921" y="3107203"/>
            <a:ext cx="1227062" cy="34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90%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8519F8-9A82-40F0-BC71-C92FEB9D3A85}"/>
              </a:ext>
            </a:extLst>
          </p:cNvPr>
          <p:cNvSpPr txBox="1"/>
          <p:nvPr/>
        </p:nvSpPr>
        <p:spPr>
          <a:xfrm>
            <a:off x="9090096" y="2353857"/>
            <a:ext cx="2851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/>
              <a:t>Excess OOP spending is greatest for the </a:t>
            </a:r>
            <a:br>
              <a:rPr lang="en-US" b="1" i="1" dirty="0"/>
            </a:br>
            <a:r>
              <a:rPr lang="en-US" b="1" i="1" u="sng" dirty="0">
                <a:solidFill>
                  <a:schemeClr val="accent2"/>
                </a:solidFill>
              </a:rPr>
              <a:t>most competitive</a:t>
            </a:r>
            <a:r>
              <a:rPr lang="en-US" b="1" i="1" dirty="0">
                <a:solidFill>
                  <a:schemeClr val="accent2"/>
                </a:solidFill>
              </a:rPr>
              <a:t> </a:t>
            </a:r>
            <a:r>
              <a:rPr lang="en-US" b="1" i="1" dirty="0">
                <a:solidFill>
                  <a:schemeClr val="accent1"/>
                </a:solidFill>
              </a:rPr>
              <a:t/>
            </a:r>
            <a:br>
              <a:rPr lang="en-US" b="1" i="1" dirty="0">
                <a:solidFill>
                  <a:schemeClr val="accent1"/>
                </a:solidFill>
              </a:rPr>
            </a:br>
            <a:r>
              <a:rPr lang="en-US" b="1" i="1" dirty="0"/>
              <a:t>drug classes</a:t>
            </a:r>
          </a:p>
        </p:txBody>
      </p:sp>
      <p:sp>
        <p:nvSpPr>
          <p:cNvPr id="67" name="Text Placeholder 1">
            <a:extLst>
              <a:ext uri="{FF2B5EF4-FFF2-40B4-BE49-F238E27FC236}">
                <a16:creationId xmlns:a16="http://schemas.microsoft.com/office/drawing/2014/main" id="{780FB8DF-E753-429F-8246-838C7E1340F5}"/>
              </a:ext>
            </a:extLst>
          </p:cNvPr>
          <p:cNvSpPr txBox="1">
            <a:spLocks/>
          </p:cNvSpPr>
          <p:nvPr/>
        </p:nvSpPr>
        <p:spPr>
          <a:xfrm>
            <a:off x="106642" y="164454"/>
            <a:ext cx="10948519" cy="5486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30936" indent="-292608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―"/>
              <a:defRPr sz="17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992525"/>
                </a:solidFill>
              </a:rPr>
              <a:t>And many patients pay higher out-of-pocket costs </a:t>
            </a:r>
          </a:p>
        </p:txBody>
      </p:sp>
    </p:spTree>
    <p:extLst>
      <p:ext uri="{BB962C8B-B14F-4D97-AF65-F5344CB8AC3E}">
        <p14:creationId xmlns:p14="http://schemas.microsoft.com/office/powerpoint/2010/main" val="34021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9" grpId="0" animBg="1"/>
      <p:bldP spid="66" grpId="0" animBg="1"/>
      <p:bldP spid="68" grpId="0" animBg="1"/>
      <p:bldP spid="69" grpId="0"/>
      <p:bldP spid="71" grpId="0"/>
      <p:bldP spid="72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957FC8-EB20-447E-B057-7B430256CEFA}"/>
              </a:ext>
            </a:extLst>
          </p:cNvPr>
          <p:cNvSpPr txBox="1">
            <a:spLocks/>
          </p:cNvSpPr>
          <p:nvPr/>
        </p:nvSpPr>
        <p:spPr>
          <a:xfrm>
            <a:off x="158622" y="255716"/>
            <a:ext cx="11682027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These overpayment issues exist for generic drugs too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36AA11A-FC0A-438F-86EC-2B4CE929B3A0}"/>
              </a:ext>
            </a:extLst>
          </p:cNvPr>
          <p:cNvGrpSpPr>
            <a:grpSpLocks noChangeAspect="1"/>
          </p:cNvGrpSpPr>
          <p:nvPr/>
        </p:nvGrpSpPr>
        <p:grpSpPr>
          <a:xfrm>
            <a:off x="2762101" y="4713972"/>
            <a:ext cx="1620804" cy="2022830"/>
            <a:chOff x="3573611" y="2268068"/>
            <a:chExt cx="1707940" cy="22437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6F4E793-E5E7-4212-9EC5-562179BDC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688" t="10666" r="37813"/>
            <a:stretch/>
          </p:blipFill>
          <p:spPr>
            <a:xfrm>
              <a:off x="3573611" y="2268068"/>
              <a:ext cx="1707940" cy="2243768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2EE394-CFF1-4030-8371-3B61F3785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7218" y="2341030"/>
              <a:ext cx="731520" cy="215571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C49CFF3-FEBA-4C4D-AE6E-C17999F61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3658" y="4638754"/>
            <a:ext cx="1526092" cy="1971096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F4EFA8D-3954-434C-8CE7-E277A6E53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22" y="1132613"/>
            <a:ext cx="11634431" cy="350614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E39107-BA8E-46E8-918D-F66B9D9EAECB}"/>
              </a:ext>
            </a:extLst>
          </p:cNvPr>
          <p:cNvSpPr/>
          <p:nvPr/>
        </p:nvSpPr>
        <p:spPr>
          <a:xfrm>
            <a:off x="6096000" y="1630019"/>
            <a:ext cx="3468414" cy="2426974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bg1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C7384E-6CDC-4655-BC8F-0F38C3E7FADA}"/>
              </a:ext>
            </a:extLst>
          </p:cNvPr>
          <p:cNvGrpSpPr/>
          <p:nvPr/>
        </p:nvGrpSpPr>
        <p:grpSpPr>
          <a:xfrm>
            <a:off x="5127435" y="4911273"/>
            <a:ext cx="6559825" cy="1264900"/>
            <a:chOff x="5076072" y="8166923"/>
            <a:chExt cx="3298969" cy="2617749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D601BBE-6F7A-4299-9015-0FD84A0B7A59}"/>
                </a:ext>
              </a:extLst>
            </p:cNvPr>
            <p:cNvSpPr/>
            <p:nvPr/>
          </p:nvSpPr>
          <p:spPr>
            <a:xfrm>
              <a:off x="5076072" y="8166923"/>
              <a:ext cx="3298969" cy="261774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91B1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b="1" kern="0" spc="26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E60579-C13D-438D-A02D-1C9F707F7114}"/>
                </a:ext>
              </a:extLst>
            </p:cNvPr>
            <p:cNvSpPr/>
            <p:nvPr/>
          </p:nvSpPr>
          <p:spPr>
            <a:xfrm>
              <a:off x="5100483" y="8296933"/>
              <a:ext cx="3274558" cy="23386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dirty="0">
                  <a:solidFill>
                    <a:srgbClr val="141313"/>
                  </a:solidFill>
                </a:rPr>
                <a:t>In 2018,</a:t>
              </a:r>
              <a:r>
                <a:rPr lang="en-US" b="1" dirty="0">
                  <a:solidFill>
                    <a:srgbClr val="141313"/>
                  </a:solidFill>
                </a:rPr>
                <a:t> two US bills</a:t>
              </a:r>
              <a:r>
                <a:rPr lang="en-US" dirty="0">
                  <a:solidFill>
                    <a:srgbClr val="141313"/>
                  </a:solidFill>
                </a:rPr>
                <a:t> banning pharmacist gag clauses passed the US Senate and House, and were signed into law by then-President Trump. States such as California, Nebraska and New York have followed suit.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377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957FC8-EB20-447E-B057-7B430256CEFA}"/>
              </a:ext>
            </a:extLst>
          </p:cNvPr>
          <p:cNvSpPr txBox="1">
            <a:spLocks/>
          </p:cNvSpPr>
          <p:nvPr/>
        </p:nvSpPr>
        <p:spPr>
          <a:xfrm>
            <a:off x="158622" y="255716"/>
            <a:ext cx="11682027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dirty="0">
                <a:solidFill>
                  <a:srgbClr val="991B0C"/>
                </a:solidFill>
                <a:latin typeface="Arial" panose="020B0604020202020204"/>
              </a:rPr>
              <a:t>And Medicare often overpays for generic drugs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991B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AB9C4-E0A6-451C-9D9D-C6BE5C1B7C8A}"/>
              </a:ext>
            </a:extLst>
          </p:cNvPr>
          <p:cNvGrpSpPr/>
          <p:nvPr/>
        </p:nvGrpSpPr>
        <p:grpSpPr>
          <a:xfrm>
            <a:off x="218041" y="1533503"/>
            <a:ext cx="2687534" cy="2795888"/>
            <a:chOff x="255363" y="1513353"/>
            <a:chExt cx="3383280" cy="347390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0B894E-ABB8-426C-A1F1-5E63B64019BF}"/>
                </a:ext>
              </a:extLst>
            </p:cNvPr>
            <p:cNvSpPr/>
            <p:nvPr/>
          </p:nvSpPr>
          <p:spPr>
            <a:xfrm>
              <a:off x="255363" y="1513353"/>
              <a:ext cx="3383280" cy="34739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B84A306-F1E3-4F37-9D4B-736FFD14E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834" y="1934958"/>
              <a:ext cx="3200400" cy="2973209"/>
            </a:xfrm>
            <a:prstGeom prst="rect">
              <a:avLst/>
            </a:prstGeom>
            <a:effectLst/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889339-D76D-4D60-BCBA-58593EED6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0549" y="1587194"/>
              <a:ext cx="1778091" cy="539778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D62FD9F-A0FF-4CA7-A07E-80AD3663111E}"/>
              </a:ext>
            </a:extLst>
          </p:cNvPr>
          <p:cNvSpPr txBox="1"/>
          <p:nvPr/>
        </p:nvSpPr>
        <p:spPr>
          <a:xfrm>
            <a:off x="570329" y="6605603"/>
            <a:ext cx="84593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Trish </a:t>
            </a:r>
            <a:r>
              <a:rPr lang="en-US" sz="1000" i="1" dirty="0"/>
              <a:t>et al</a:t>
            </a:r>
            <a:r>
              <a:rPr lang="en-US" sz="1000" dirty="0"/>
              <a:t>., “Comparison of Spending on Common Generic Drugs by Medicare vs Costco Members,” </a:t>
            </a:r>
            <a:r>
              <a:rPr lang="en-US" sz="1000" i="1" dirty="0"/>
              <a:t>JAMA Intern Med.</a:t>
            </a:r>
            <a:r>
              <a:rPr lang="en-US" sz="1000" dirty="0"/>
              <a:t> 2021; 181(10):1414-1416. </a:t>
            </a:r>
          </a:p>
        </p:txBody>
      </p: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AA497982-7DB9-4A77-B769-162E1F2182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9645574"/>
              </p:ext>
            </p:extLst>
          </p:nvPr>
        </p:nvGraphicFramePr>
        <p:xfrm>
          <a:off x="3008421" y="2078585"/>
          <a:ext cx="8993754" cy="4527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8EA387BD-E2B2-44EF-A748-979D8E829530}"/>
              </a:ext>
            </a:extLst>
          </p:cNvPr>
          <p:cNvGrpSpPr/>
          <p:nvPr/>
        </p:nvGrpSpPr>
        <p:grpSpPr>
          <a:xfrm>
            <a:off x="4109174" y="1092923"/>
            <a:ext cx="6481519" cy="881159"/>
            <a:chOff x="5076072" y="1452893"/>
            <a:chExt cx="6481519" cy="88115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7450ED6-7DC7-42FA-AA7C-F2AC4B818E2A}"/>
                </a:ext>
              </a:extLst>
            </p:cNvPr>
            <p:cNvSpPr/>
            <p:nvPr/>
          </p:nvSpPr>
          <p:spPr>
            <a:xfrm>
              <a:off x="5076072" y="1452893"/>
              <a:ext cx="6481519" cy="881159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91B1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b="1" kern="0" spc="26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184D59-D455-4654-B5FF-90B2D79A7C49}"/>
                </a:ext>
              </a:extLst>
            </p:cNvPr>
            <p:cNvSpPr txBox="1"/>
            <p:nvPr/>
          </p:nvSpPr>
          <p:spPr>
            <a:xfrm>
              <a:off x="5296299" y="1520790"/>
              <a:ext cx="57615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 2018, Medicare overpaid by </a:t>
              </a:r>
              <a:r>
                <a:rPr lang="en-US" sz="2200" b="1" dirty="0">
                  <a:solidFill>
                    <a:srgbClr val="972524"/>
                  </a:solidFill>
                </a:rPr>
                <a:t>$2.6 billion</a:t>
              </a:r>
              <a:r>
                <a:rPr lang="en-US" dirty="0"/>
                <a:t> (21%) </a:t>
              </a:r>
              <a:br>
                <a:rPr lang="en-US" dirty="0"/>
              </a:br>
              <a:r>
                <a:rPr lang="en-US" dirty="0"/>
                <a:t>on prescriptions for 184 common generics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611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799CD08-80C6-4A48-A4AE-9E413990656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1788" y="952238"/>
          <a:ext cx="10285486" cy="5230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376471C-7E8E-42F9-821F-68E7B6B6C2FA}"/>
              </a:ext>
            </a:extLst>
          </p:cNvPr>
          <p:cNvSpPr txBox="1"/>
          <p:nvPr/>
        </p:nvSpPr>
        <p:spPr>
          <a:xfrm>
            <a:off x="1039091" y="4105456"/>
            <a:ext cx="2454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2010:  </a:t>
            </a:r>
            <a:r>
              <a:rPr lang="en-US" b="1" dirty="0">
                <a:solidFill>
                  <a:schemeClr val="accent2"/>
                </a:solidFill>
              </a:rPr>
              <a:t>0.01% </a:t>
            </a:r>
            <a:r>
              <a:rPr lang="en-US" b="1" dirty="0"/>
              <a:t>of total Part D spending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8469A72-1514-40C3-A6D3-09083E52AA6A}"/>
              </a:ext>
            </a:extLst>
          </p:cNvPr>
          <p:cNvSpPr/>
          <p:nvPr/>
        </p:nvSpPr>
        <p:spPr>
          <a:xfrm>
            <a:off x="1205343" y="4837324"/>
            <a:ext cx="346364" cy="554182"/>
          </a:xfrm>
          <a:prstGeom prst="downArrow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0" rev="10799999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bg1"/>
              </a:solidFill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5204453A-1CCA-4EB3-8F75-37EAAC5108EF}"/>
              </a:ext>
            </a:extLst>
          </p:cNvPr>
          <p:cNvSpPr/>
          <p:nvPr/>
        </p:nvSpPr>
        <p:spPr>
          <a:xfrm>
            <a:off x="10620378" y="1889344"/>
            <a:ext cx="346364" cy="554182"/>
          </a:xfrm>
          <a:prstGeom prst="downArrow">
            <a:avLst/>
          </a:prstGeom>
          <a:solidFill>
            <a:schemeClr val="accent2"/>
          </a:solidFill>
          <a:ln>
            <a:noFill/>
          </a:ln>
          <a:scene3d>
            <a:camera prst="orthographicFront">
              <a:rot lat="0" lon="0" rev="3000000"/>
            </a:camera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FF152A-6F49-4EA2-8C5E-7AFE95DEEE09}"/>
              </a:ext>
            </a:extLst>
          </p:cNvPr>
          <p:cNvSpPr txBox="1"/>
          <p:nvPr/>
        </p:nvSpPr>
        <p:spPr>
          <a:xfrm>
            <a:off x="10432910" y="2397513"/>
            <a:ext cx="1884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2020:  </a:t>
            </a:r>
            <a:r>
              <a:rPr lang="en-US" b="1" dirty="0">
                <a:solidFill>
                  <a:schemeClr val="accent2"/>
                </a:solidFill>
              </a:rPr>
              <a:t>4.8% </a:t>
            </a:r>
            <a:r>
              <a:rPr lang="en-US" b="1" dirty="0"/>
              <a:t>of total Part D spending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041F6E0-3895-4F22-B35C-C298A02477D1}"/>
              </a:ext>
            </a:extLst>
          </p:cNvPr>
          <p:cNvSpPr txBox="1">
            <a:spLocks/>
          </p:cNvSpPr>
          <p:nvPr/>
        </p:nvSpPr>
        <p:spPr>
          <a:xfrm>
            <a:off x="158622" y="6523433"/>
            <a:ext cx="8251087" cy="7086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1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Medicare Advantage and Medicare Part D </a:t>
            </a:r>
            <a:r>
              <a:rPr lang="en-US" sz="11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Proposed Rule</a:t>
            </a:r>
            <a:r>
              <a:rPr lang="en-US" sz="11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(January 12, 2022). 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87C12609-C63C-40BE-B175-0F853DCFB9AA}"/>
              </a:ext>
            </a:extLst>
          </p:cNvPr>
          <p:cNvSpPr txBox="1">
            <a:spLocks/>
          </p:cNvSpPr>
          <p:nvPr/>
        </p:nvSpPr>
        <p:spPr>
          <a:xfrm>
            <a:off x="158622" y="158062"/>
            <a:ext cx="11682027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dirty="0">
                <a:solidFill>
                  <a:srgbClr val="991B0C"/>
                </a:solidFill>
                <a:latin typeface="Arial" panose="020B0604020202020204"/>
              </a:rPr>
              <a:t>Pharmacy rebates have grown in recent years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991B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528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957FC8-EB20-447E-B057-7B430256CEFA}"/>
              </a:ext>
            </a:extLst>
          </p:cNvPr>
          <p:cNvSpPr txBox="1">
            <a:spLocks/>
          </p:cNvSpPr>
          <p:nvPr/>
        </p:nvSpPr>
        <p:spPr>
          <a:xfrm>
            <a:off x="1988288" y="255716"/>
            <a:ext cx="9852361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Outline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46DF16-2488-4F25-993D-64C811F8EB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68551" y="1154796"/>
            <a:ext cx="9364133" cy="4370554"/>
          </a:xfrm>
        </p:spPr>
        <p:txBody>
          <a:bodyPr/>
          <a:lstStyle/>
          <a:p>
            <a:r>
              <a:rPr lang="en-US" sz="2800" dirty="0"/>
              <a:t>Pharmacy Benefit Managers (PBMs):</a:t>
            </a:r>
          </a:p>
          <a:p>
            <a:pPr lvl="1">
              <a:spcAft>
                <a:spcPts val="1200"/>
              </a:spcAft>
            </a:pPr>
            <a:r>
              <a:rPr lang="en-US" sz="2800" dirty="0"/>
              <a:t>Overview  </a:t>
            </a:r>
          </a:p>
          <a:p>
            <a:pPr lvl="1">
              <a:spcAft>
                <a:spcPts val="1200"/>
              </a:spcAft>
            </a:pPr>
            <a:r>
              <a:rPr lang="en-US" sz="2800" dirty="0"/>
              <a:t>Schaeffer Center research on market impact</a:t>
            </a:r>
          </a:p>
          <a:p>
            <a:pPr lvl="1">
              <a:spcAft>
                <a:spcPts val="1200"/>
              </a:spcAft>
            </a:pPr>
            <a:r>
              <a:rPr lang="en-US" sz="2800" dirty="0"/>
              <a:t>Market consolidation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06784D-E5C8-448C-BEDB-11B8B6D4263E}"/>
              </a:ext>
            </a:extLst>
          </p:cNvPr>
          <p:cNvSpPr/>
          <p:nvPr/>
        </p:nvSpPr>
        <p:spPr>
          <a:xfrm>
            <a:off x="2211572" y="2902328"/>
            <a:ext cx="9364133" cy="87548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3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957FC8-EB20-447E-B057-7B430256CEFA}"/>
              </a:ext>
            </a:extLst>
          </p:cNvPr>
          <p:cNvSpPr txBox="1">
            <a:spLocks/>
          </p:cNvSpPr>
          <p:nvPr/>
        </p:nvSpPr>
        <p:spPr>
          <a:xfrm>
            <a:off x="158622" y="255716"/>
            <a:ext cx="11682027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There is a long history of consolidation in 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pharmaceutical distribution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A40613AA-CF4C-40A4-8AD2-E7E27A7C068E}"/>
              </a:ext>
            </a:extLst>
          </p:cNvPr>
          <p:cNvGrpSpPr/>
          <p:nvPr/>
        </p:nvGrpSpPr>
        <p:grpSpPr>
          <a:xfrm>
            <a:off x="435944" y="5982349"/>
            <a:ext cx="11782567" cy="1084143"/>
            <a:chOff x="409433" y="5903370"/>
            <a:chExt cx="11782567" cy="1016840"/>
          </a:xfrm>
          <a:solidFill>
            <a:schemeClr val="bg1"/>
          </a:solidFill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488C3AD-3A6B-447E-A11D-2755E7340C1B}"/>
                </a:ext>
              </a:extLst>
            </p:cNvPr>
            <p:cNvSpPr/>
            <p:nvPr/>
          </p:nvSpPr>
          <p:spPr>
            <a:xfrm>
              <a:off x="409433" y="5966513"/>
              <a:ext cx="11782567" cy="9536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268EC88B-0590-4D30-A9EE-EF19A0BC6F4A}"/>
                </a:ext>
              </a:extLst>
            </p:cNvPr>
            <p:cNvCxnSpPr/>
            <p:nvPr/>
          </p:nvCxnSpPr>
          <p:spPr>
            <a:xfrm>
              <a:off x="409433" y="5903370"/>
              <a:ext cx="11782567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045CDE0-B630-4802-B2FE-E1120122CA3D}"/>
              </a:ext>
            </a:extLst>
          </p:cNvPr>
          <p:cNvGrpSpPr/>
          <p:nvPr/>
        </p:nvGrpSpPr>
        <p:grpSpPr>
          <a:xfrm>
            <a:off x="9243152" y="3497949"/>
            <a:ext cx="1947534" cy="2640724"/>
            <a:chOff x="9902134" y="2989066"/>
            <a:chExt cx="2247900" cy="3048000"/>
          </a:xfrm>
        </p:grpSpPr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DA5330F0-04D0-42EF-A386-73D4C5B2D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902134" y="2989066"/>
              <a:ext cx="2247900" cy="3048000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CA0C8D6-6673-40A0-9D59-A1BBB83FD65E}"/>
                </a:ext>
              </a:extLst>
            </p:cNvPr>
            <p:cNvSpPr txBox="1"/>
            <p:nvPr/>
          </p:nvSpPr>
          <p:spPr>
            <a:xfrm>
              <a:off x="10561854" y="3612271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Cigna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486DDD17-5893-485D-9BB9-37A96C32DF68}"/>
              </a:ext>
            </a:extLst>
          </p:cNvPr>
          <p:cNvGrpSpPr/>
          <p:nvPr/>
        </p:nvGrpSpPr>
        <p:grpSpPr>
          <a:xfrm>
            <a:off x="5542835" y="2793630"/>
            <a:ext cx="1947534" cy="3317410"/>
            <a:chOff x="7365973" y="2228690"/>
            <a:chExt cx="2247900" cy="3829050"/>
          </a:xfrm>
        </p:grpSpPr>
        <p:pic>
          <p:nvPicPr>
            <p:cNvPr id="80" name="Graphic 79">
              <a:extLst>
                <a:ext uri="{FF2B5EF4-FFF2-40B4-BE49-F238E27FC236}">
                  <a16:creationId xmlns:a16="http://schemas.microsoft.com/office/drawing/2014/main" id="{294933C3-0A33-4720-9513-A2555E439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7365973" y="2228690"/>
              <a:ext cx="2247900" cy="3829050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94C9EE7D-897F-4452-96B6-9D603AB7C185}"/>
                </a:ext>
              </a:extLst>
            </p:cNvPr>
            <p:cNvSpPr txBox="1"/>
            <p:nvPr/>
          </p:nvSpPr>
          <p:spPr>
            <a:xfrm>
              <a:off x="7435001" y="3007693"/>
              <a:ext cx="1933575" cy="74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UnitedHealth </a:t>
              </a:r>
              <a:br>
                <a:rPr lang="en-US" b="1" dirty="0">
                  <a:solidFill>
                    <a:schemeClr val="bg1"/>
                  </a:solidFill>
                </a:rPr>
              </a:br>
              <a:r>
                <a:rPr lang="en-US" b="1" dirty="0">
                  <a:solidFill>
                    <a:schemeClr val="bg1"/>
                  </a:solidFill>
                </a:rPr>
                <a:t>Group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9A34F377-5238-4D3A-BAB2-A7DA3F6DD9FD}"/>
              </a:ext>
            </a:extLst>
          </p:cNvPr>
          <p:cNvGrpSpPr/>
          <p:nvPr/>
        </p:nvGrpSpPr>
        <p:grpSpPr>
          <a:xfrm>
            <a:off x="1773711" y="2309623"/>
            <a:ext cx="1947534" cy="3829050"/>
            <a:chOff x="3929224" y="1687296"/>
            <a:chExt cx="2247900" cy="4419600"/>
          </a:xfrm>
        </p:grpSpPr>
        <p:pic>
          <p:nvPicPr>
            <p:cNvPr id="83" name="Graphic 82">
              <a:extLst>
                <a:ext uri="{FF2B5EF4-FFF2-40B4-BE49-F238E27FC236}">
                  <a16:creationId xmlns:a16="http://schemas.microsoft.com/office/drawing/2014/main" id="{88CDF44B-15C9-409E-8660-2D58899D2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29224" y="1687296"/>
              <a:ext cx="2247900" cy="4419600"/>
            </a:xfrm>
            <a:prstGeom prst="rect">
              <a:avLst/>
            </a:prstGeom>
          </p:spPr>
        </p:pic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D72B11EA-2741-4354-ACD7-3C4AFEC80A2D}"/>
                </a:ext>
              </a:extLst>
            </p:cNvPr>
            <p:cNvSpPr txBox="1"/>
            <p:nvPr/>
          </p:nvSpPr>
          <p:spPr>
            <a:xfrm>
              <a:off x="4140815" y="2403569"/>
              <a:ext cx="1713963" cy="426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CVS Health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3B04D102-2986-4ADB-B7AC-DFC59B086406}"/>
              </a:ext>
            </a:extLst>
          </p:cNvPr>
          <p:cNvSpPr txBox="1"/>
          <p:nvPr/>
        </p:nvSpPr>
        <p:spPr>
          <a:xfrm flipH="1">
            <a:off x="996034" y="1199467"/>
            <a:ext cx="77011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2003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F510BF4-8E3A-40B4-8E96-5BB0D9E2AFF0}"/>
              </a:ext>
            </a:extLst>
          </p:cNvPr>
          <p:cNvSpPr txBox="1"/>
          <p:nvPr/>
        </p:nvSpPr>
        <p:spPr>
          <a:xfrm flipH="1">
            <a:off x="2233292" y="1199467"/>
            <a:ext cx="72854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’05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12D897B-F8E4-43E0-B111-451CC8E12124}"/>
              </a:ext>
            </a:extLst>
          </p:cNvPr>
          <p:cNvSpPr txBox="1"/>
          <p:nvPr/>
        </p:nvSpPr>
        <p:spPr>
          <a:xfrm flipH="1">
            <a:off x="2913740" y="1199467"/>
            <a:ext cx="61973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’06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E9ECCF61-B600-4E6C-92FA-8024345735D9}"/>
              </a:ext>
            </a:extLst>
          </p:cNvPr>
          <p:cNvSpPr txBox="1"/>
          <p:nvPr/>
        </p:nvSpPr>
        <p:spPr>
          <a:xfrm flipH="1">
            <a:off x="6503575" y="1199467"/>
            <a:ext cx="876115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’12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5B98778-E3F2-4763-9EEB-7DFE26C1CC9E}"/>
              </a:ext>
            </a:extLst>
          </p:cNvPr>
          <p:cNvSpPr txBox="1"/>
          <p:nvPr/>
        </p:nvSpPr>
        <p:spPr>
          <a:xfrm flipH="1">
            <a:off x="8334418" y="1199467"/>
            <a:ext cx="8761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’15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84EE9C1-79F6-4BFE-8AB6-A28EF97C010D}"/>
              </a:ext>
            </a:extLst>
          </p:cNvPr>
          <p:cNvSpPr txBox="1"/>
          <p:nvPr/>
        </p:nvSpPr>
        <p:spPr>
          <a:xfrm flipH="1">
            <a:off x="9061768" y="1199467"/>
            <a:ext cx="717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’16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D980031-5CF0-4AF3-9E95-DB028A513629}"/>
              </a:ext>
            </a:extLst>
          </p:cNvPr>
          <p:cNvSpPr txBox="1"/>
          <p:nvPr/>
        </p:nvSpPr>
        <p:spPr>
          <a:xfrm flipH="1">
            <a:off x="10195622" y="1199467"/>
            <a:ext cx="89060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’18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49F299A-B717-4C83-98F4-2703BF209510}"/>
              </a:ext>
            </a:extLst>
          </p:cNvPr>
          <p:cNvSpPr txBox="1"/>
          <p:nvPr/>
        </p:nvSpPr>
        <p:spPr>
          <a:xfrm flipH="1">
            <a:off x="10900513" y="1199467"/>
            <a:ext cx="68364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dirty="0"/>
              <a:t>’19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9C5B534-F531-4A47-BBEC-41A88CF8CC30}"/>
              </a:ext>
            </a:extLst>
          </p:cNvPr>
          <p:cNvSpPr txBox="1"/>
          <p:nvPr/>
        </p:nvSpPr>
        <p:spPr>
          <a:xfrm>
            <a:off x="10507217" y="2138705"/>
            <a:ext cx="894705" cy="32316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dirty="0"/>
              <a:t>PBMs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C6969BF-0A30-495A-ABEC-9703BDA34488}"/>
              </a:ext>
            </a:extLst>
          </p:cNvPr>
          <p:cNvSpPr txBox="1"/>
          <p:nvPr/>
        </p:nvSpPr>
        <p:spPr>
          <a:xfrm>
            <a:off x="9016560" y="2138705"/>
            <a:ext cx="914400" cy="32316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dirty="0"/>
              <a:t>Payers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6D9F9EA-FC14-4FC2-933D-A4A24A5AE118}"/>
              </a:ext>
            </a:extLst>
          </p:cNvPr>
          <p:cNvSpPr txBox="1"/>
          <p:nvPr/>
        </p:nvSpPr>
        <p:spPr>
          <a:xfrm>
            <a:off x="7090375" y="2138705"/>
            <a:ext cx="1452239" cy="323165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r>
              <a:rPr lang="en-US" dirty="0"/>
              <a:t>Pharmacies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87BD943E-74AE-40D1-A307-FADEA6216019}"/>
              </a:ext>
            </a:extLst>
          </p:cNvPr>
          <p:cNvSpPr/>
          <p:nvPr/>
        </p:nvSpPr>
        <p:spPr>
          <a:xfrm>
            <a:off x="6782430" y="2154404"/>
            <a:ext cx="249235" cy="249235"/>
          </a:xfrm>
          <a:prstGeom prst="rect">
            <a:avLst/>
          </a:prstGeom>
          <a:solidFill>
            <a:srgbClr val="991B1E">
              <a:alpha val="86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bg1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1269C9E-A845-4D84-8427-91C5435E2D21}"/>
              </a:ext>
            </a:extLst>
          </p:cNvPr>
          <p:cNvSpPr/>
          <p:nvPr/>
        </p:nvSpPr>
        <p:spPr>
          <a:xfrm>
            <a:off x="8700252" y="2154404"/>
            <a:ext cx="249235" cy="249235"/>
          </a:xfrm>
          <a:prstGeom prst="rect">
            <a:avLst/>
          </a:prstGeom>
          <a:solidFill>
            <a:schemeClr val="accent3">
              <a:alpha val="8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bg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9AEEF85-E96D-4544-9C88-1185577E3F2A}"/>
              </a:ext>
            </a:extLst>
          </p:cNvPr>
          <p:cNvSpPr/>
          <p:nvPr/>
        </p:nvSpPr>
        <p:spPr>
          <a:xfrm>
            <a:off x="10181262" y="2154404"/>
            <a:ext cx="249235" cy="249235"/>
          </a:xfrm>
          <a:prstGeom prst="rect">
            <a:avLst/>
          </a:prstGeom>
          <a:solidFill>
            <a:srgbClr val="8C8686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bg1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9CFE717-5872-4960-8618-CD4B7DA0DD0B}"/>
              </a:ext>
            </a:extLst>
          </p:cNvPr>
          <p:cNvSpPr txBox="1"/>
          <p:nvPr/>
        </p:nvSpPr>
        <p:spPr>
          <a:xfrm>
            <a:off x="5235610" y="5984891"/>
            <a:ext cx="26004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/>
              <a:t>#5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0B481C7-D78C-4515-A9D1-93918115E7C9}"/>
              </a:ext>
            </a:extLst>
          </p:cNvPr>
          <p:cNvSpPr txBox="1"/>
          <p:nvPr/>
        </p:nvSpPr>
        <p:spPr>
          <a:xfrm>
            <a:off x="8746482" y="5984891"/>
            <a:ext cx="260043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/>
              <a:t>#15</a:t>
            </a:r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A48F38D-8C18-4710-8AD4-C3E3C753D2B6}"/>
              </a:ext>
            </a:extLst>
          </p:cNvPr>
          <p:cNvGrpSpPr/>
          <p:nvPr/>
        </p:nvGrpSpPr>
        <p:grpSpPr>
          <a:xfrm>
            <a:off x="1136943" y="5984891"/>
            <a:ext cx="3327166" cy="630942"/>
            <a:chOff x="1150917" y="5879123"/>
            <a:chExt cx="3327166" cy="630942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10EF135B-70E0-41D0-806C-04E3E813B6DD}"/>
                </a:ext>
              </a:extLst>
            </p:cNvPr>
            <p:cNvSpPr txBox="1"/>
            <p:nvPr/>
          </p:nvSpPr>
          <p:spPr>
            <a:xfrm>
              <a:off x="1150917" y="6009928"/>
              <a:ext cx="22051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/>
                <a:t>2024 Fortune Rank:</a:t>
              </a:r>
              <a:endParaRPr lang="en-US" sz="4800" b="1" dirty="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B346F02-4264-4CD1-840B-B5D7EC6AD46A}"/>
                </a:ext>
              </a:extLst>
            </p:cNvPr>
            <p:cNvSpPr txBox="1"/>
            <p:nvPr/>
          </p:nvSpPr>
          <p:spPr>
            <a:xfrm>
              <a:off x="3044946" y="5879123"/>
              <a:ext cx="143313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500" b="1" dirty="0"/>
                <a:t>#6</a:t>
              </a:r>
            </a:p>
          </p:txBody>
        </p:sp>
      </p:grp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908580D-E2E6-4D7A-B3D2-4C95E2E97E62}"/>
              </a:ext>
            </a:extLst>
          </p:cNvPr>
          <p:cNvCxnSpPr/>
          <p:nvPr/>
        </p:nvCxnSpPr>
        <p:spPr>
          <a:xfrm>
            <a:off x="801002" y="1608742"/>
            <a:ext cx="633000" cy="0"/>
          </a:xfrm>
          <a:prstGeom prst="straightConnector1">
            <a:avLst/>
          </a:prstGeom>
          <a:ln w="19050"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30BC60E4-9A59-4BF1-B0A0-4011D2F690BF}"/>
              </a:ext>
            </a:extLst>
          </p:cNvPr>
          <p:cNvCxnSpPr>
            <a:cxnSpLocks/>
          </p:cNvCxnSpPr>
          <p:nvPr/>
        </p:nvCxnSpPr>
        <p:spPr>
          <a:xfrm>
            <a:off x="1434002" y="1608742"/>
            <a:ext cx="1163563" cy="0"/>
          </a:xfrm>
          <a:prstGeom prst="straightConnector1">
            <a:avLst/>
          </a:prstGeom>
          <a:ln w="19050"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4C3DB61C-1A24-4762-8A7A-86FFA9DD1005}"/>
              </a:ext>
            </a:extLst>
          </p:cNvPr>
          <p:cNvCxnSpPr>
            <a:cxnSpLocks/>
          </p:cNvCxnSpPr>
          <p:nvPr/>
        </p:nvCxnSpPr>
        <p:spPr>
          <a:xfrm>
            <a:off x="2613356" y="1608742"/>
            <a:ext cx="610250" cy="0"/>
          </a:xfrm>
          <a:prstGeom prst="straightConnector1">
            <a:avLst/>
          </a:prstGeom>
          <a:ln w="19050"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5D0E48BF-9E5F-4AC4-A82B-4EB561D816F3}"/>
              </a:ext>
            </a:extLst>
          </p:cNvPr>
          <p:cNvCxnSpPr>
            <a:cxnSpLocks/>
          </p:cNvCxnSpPr>
          <p:nvPr/>
        </p:nvCxnSpPr>
        <p:spPr>
          <a:xfrm>
            <a:off x="3288235" y="1608742"/>
            <a:ext cx="3682186" cy="0"/>
          </a:xfrm>
          <a:prstGeom prst="straightConnector1">
            <a:avLst/>
          </a:prstGeom>
          <a:ln w="19050"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BBBC0233-4C09-4BA5-8E5E-474F053991FE}"/>
              </a:ext>
            </a:extLst>
          </p:cNvPr>
          <p:cNvCxnSpPr>
            <a:cxnSpLocks/>
          </p:cNvCxnSpPr>
          <p:nvPr/>
        </p:nvCxnSpPr>
        <p:spPr>
          <a:xfrm>
            <a:off x="6970421" y="1608742"/>
            <a:ext cx="1827956" cy="0"/>
          </a:xfrm>
          <a:prstGeom prst="straightConnector1">
            <a:avLst/>
          </a:prstGeom>
          <a:ln w="19050"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11847DB4-C0B0-4008-B853-02211F667DA5}"/>
              </a:ext>
            </a:extLst>
          </p:cNvPr>
          <p:cNvCxnSpPr>
            <a:cxnSpLocks/>
          </p:cNvCxnSpPr>
          <p:nvPr/>
        </p:nvCxnSpPr>
        <p:spPr>
          <a:xfrm>
            <a:off x="8851289" y="1608742"/>
            <a:ext cx="607948" cy="0"/>
          </a:xfrm>
          <a:prstGeom prst="straightConnector1">
            <a:avLst/>
          </a:prstGeom>
          <a:ln w="19050"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AB5EDC8F-7DAD-4027-BA2E-8C485C72C891}"/>
              </a:ext>
            </a:extLst>
          </p:cNvPr>
          <p:cNvCxnSpPr>
            <a:cxnSpLocks/>
          </p:cNvCxnSpPr>
          <p:nvPr/>
        </p:nvCxnSpPr>
        <p:spPr>
          <a:xfrm>
            <a:off x="9459237" y="1608742"/>
            <a:ext cx="1181688" cy="0"/>
          </a:xfrm>
          <a:prstGeom prst="straightConnector1">
            <a:avLst/>
          </a:prstGeom>
          <a:ln w="19050"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C2FB1B8-6EE8-4C2C-9000-1D17E3ED3E05}"/>
              </a:ext>
            </a:extLst>
          </p:cNvPr>
          <p:cNvCxnSpPr>
            <a:cxnSpLocks/>
          </p:cNvCxnSpPr>
          <p:nvPr/>
        </p:nvCxnSpPr>
        <p:spPr>
          <a:xfrm>
            <a:off x="10677803" y="1608742"/>
            <a:ext cx="607948" cy="0"/>
          </a:xfrm>
          <a:prstGeom prst="straightConnector1">
            <a:avLst/>
          </a:prstGeom>
          <a:ln w="19050">
            <a:tailEnd type="oval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186B492-0C35-4527-8315-F7A78C95DE21}"/>
              </a:ext>
            </a:extLst>
          </p:cNvPr>
          <p:cNvGrpSpPr/>
          <p:nvPr/>
        </p:nvGrpSpPr>
        <p:grpSpPr>
          <a:xfrm>
            <a:off x="2743731" y="4126025"/>
            <a:ext cx="1328614" cy="1988795"/>
            <a:chOff x="3870400" y="3697734"/>
            <a:chExt cx="1533525" cy="2295525"/>
          </a:xfrm>
        </p:grpSpPr>
        <p:pic>
          <p:nvPicPr>
            <p:cNvPr id="113" name="Graphic 112">
              <a:extLst>
                <a:ext uri="{FF2B5EF4-FFF2-40B4-BE49-F238E27FC236}">
                  <a16:creationId xmlns:a16="http://schemas.microsoft.com/office/drawing/2014/main" id="{1B71FB2F-3FB8-4816-B9C3-8C0302D5B5A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870400" y="3697734"/>
              <a:ext cx="1533525" cy="229552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25485FC9-0A13-4B1B-9F78-1286A520F1BE}"/>
                </a:ext>
              </a:extLst>
            </p:cNvPr>
            <p:cNvSpPr txBox="1"/>
            <p:nvPr/>
          </p:nvSpPr>
          <p:spPr>
            <a:xfrm>
              <a:off x="4170206" y="4045172"/>
              <a:ext cx="825867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Aetna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9100022-BAD3-4438-9F69-5977A7B9DCE6}"/>
              </a:ext>
            </a:extLst>
          </p:cNvPr>
          <p:cNvGrpSpPr/>
          <p:nvPr/>
        </p:nvGrpSpPr>
        <p:grpSpPr>
          <a:xfrm>
            <a:off x="1393950" y="4918242"/>
            <a:ext cx="1518416" cy="1196578"/>
            <a:chOff x="3599393" y="2738437"/>
            <a:chExt cx="1752600" cy="1381125"/>
          </a:xfrm>
        </p:grpSpPr>
        <p:pic>
          <p:nvPicPr>
            <p:cNvPr id="116" name="Graphic 115">
              <a:extLst>
                <a:ext uri="{FF2B5EF4-FFF2-40B4-BE49-F238E27FC236}">
                  <a16:creationId xmlns:a16="http://schemas.microsoft.com/office/drawing/2014/main" id="{BB9C8209-A56D-4A4E-A711-5240A0A3D3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3599393" y="2738437"/>
              <a:ext cx="1752600" cy="138112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5F4D097A-6B87-40B6-BB42-586A5640A09A}"/>
                </a:ext>
              </a:extLst>
            </p:cNvPr>
            <p:cNvSpPr txBox="1"/>
            <p:nvPr/>
          </p:nvSpPr>
          <p:spPr>
            <a:xfrm>
              <a:off x="3756027" y="3064133"/>
              <a:ext cx="13131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Caremark </a:t>
              </a:r>
              <a:br>
                <a:rPr lang="en-US" b="1" dirty="0">
                  <a:solidFill>
                    <a:schemeClr val="bg1"/>
                  </a:solidFill>
                </a:rPr>
              </a:br>
              <a:r>
                <a:rPr lang="en-US" b="1" dirty="0">
                  <a:solidFill>
                    <a:schemeClr val="bg1"/>
                  </a:solidFill>
                </a:rPr>
                <a:t>Rx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E15730A-0B85-488C-A5CA-88CE3F8ADC7F}"/>
              </a:ext>
            </a:extLst>
          </p:cNvPr>
          <p:cNvGrpSpPr/>
          <p:nvPr/>
        </p:nvGrpSpPr>
        <p:grpSpPr>
          <a:xfrm>
            <a:off x="2552424" y="5405124"/>
            <a:ext cx="1726575" cy="709695"/>
            <a:chOff x="3852504" y="4919178"/>
            <a:chExt cx="1847818" cy="819150"/>
          </a:xfrm>
        </p:grpSpPr>
        <p:pic>
          <p:nvPicPr>
            <p:cNvPr id="119" name="Graphic 118">
              <a:extLst>
                <a:ext uri="{FF2B5EF4-FFF2-40B4-BE49-F238E27FC236}">
                  <a16:creationId xmlns:a16="http://schemas.microsoft.com/office/drawing/2014/main" id="{C17A2F4B-FC7D-4EBD-82E6-F26CCB858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3871522" y="4919178"/>
              <a:ext cx="1828800" cy="819150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88CCF0CF-0FDF-4D92-8821-244488BFE39F}"/>
                </a:ext>
              </a:extLst>
            </p:cNvPr>
            <p:cNvSpPr txBox="1"/>
            <p:nvPr/>
          </p:nvSpPr>
          <p:spPr>
            <a:xfrm>
              <a:off x="3852504" y="5139468"/>
              <a:ext cx="1766721" cy="390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Advance PCS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42C4471C-1103-48B6-B610-B8BF8F8D5CEC}"/>
              </a:ext>
            </a:extLst>
          </p:cNvPr>
          <p:cNvGrpSpPr/>
          <p:nvPr/>
        </p:nvGrpSpPr>
        <p:grpSpPr>
          <a:xfrm>
            <a:off x="6618906" y="4897024"/>
            <a:ext cx="1675209" cy="1204830"/>
            <a:chOff x="7757024" y="2764324"/>
            <a:chExt cx="1933575" cy="1390650"/>
          </a:xfrm>
        </p:grpSpPr>
        <p:pic>
          <p:nvPicPr>
            <p:cNvPr id="122" name="Graphic 121">
              <a:extLst>
                <a:ext uri="{FF2B5EF4-FFF2-40B4-BE49-F238E27FC236}">
                  <a16:creationId xmlns:a16="http://schemas.microsoft.com/office/drawing/2014/main" id="{0835E446-AE14-4337-8E4F-3A89D4028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7757024" y="2764324"/>
              <a:ext cx="1933575" cy="1390650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8663F8D1-3FF9-4788-ABFC-FFA85D3BCFDE}"/>
                </a:ext>
              </a:extLst>
            </p:cNvPr>
            <p:cNvSpPr txBox="1"/>
            <p:nvPr/>
          </p:nvSpPr>
          <p:spPr>
            <a:xfrm>
              <a:off x="7964111" y="2999019"/>
              <a:ext cx="1377300" cy="369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Catamaran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B0B64C1B-C586-420E-A9A4-D02996EFE0D1}"/>
              </a:ext>
            </a:extLst>
          </p:cNvPr>
          <p:cNvGrpSpPr/>
          <p:nvPr/>
        </p:nvGrpSpPr>
        <p:grpSpPr>
          <a:xfrm>
            <a:off x="4791197" y="5079507"/>
            <a:ext cx="1444146" cy="1031533"/>
            <a:chOff x="4675242" y="2031774"/>
            <a:chExt cx="1666875" cy="1190625"/>
          </a:xfrm>
        </p:grpSpPr>
        <p:pic>
          <p:nvPicPr>
            <p:cNvPr id="125" name="Graphic 124">
              <a:extLst>
                <a:ext uri="{FF2B5EF4-FFF2-40B4-BE49-F238E27FC236}">
                  <a16:creationId xmlns:a16="http://schemas.microsoft.com/office/drawing/2014/main" id="{405326C1-CDA1-46BF-AEB5-C87897AA5C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4675242" y="2031774"/>
              <a:ext cx="1666875" cy="1190625"/>
            </a:xfrm>
            <a:prstGeom prst="rect">
              <a:avLst/>
            </a:prstGeom>
          </p:spPr>
        </p:pic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1CA18BFD-2D2F-4C96-98EA-DB5C54A425D1}"/>
                </a:ext>
              </a:extLst>
            </p:cNvPr>
            <p:cNvSpPr txBox="1"/>
            <p:nvPr/>
          </p:nvSpPr>
          <p:spPr>
            <a:xfrm>
              <a:off x="4825685" y="2366632"/>
              <a:ext cx="1246692" cy="568392"/>
            </a:xfrm>
            <a:prstGeom prst="rect">
              <a:avLst/>
            </a:prstGeom>
            <a:solidFill>
              <a:srgbClr val="8C8686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chemeClr val="bg1"/>
                  </a:solidFill>
                </a:rPr>
                <a:t>Pacificare</a:t>
              </a:r>
              <a:r>
                <a:rPr lang="en-US" sz="1600" b="1" dirty="0">
                  <a:solidFill>
                    <a:schemeClr val="bg1"/>
                  </a:solidFill>
                </a:rPr>
                <a:t/>
              </a:r>
              <a:br>
                <a:rPr lang="en-US" sz="1600" b="1" dirty="0">
                  <a:solidFill>
                    <a:schemeClr val="bg1"/>
                  </a:solidFill>
                </a:rPr>
              </a:br>
              <a:r>
                <a:rPr lang="en-US" sz="1600" b="1" dirty="0">
                  <a:solidFill>
                    <a:schemeClr val="bg1"/>
                  </a:solidFill>
                </a:rPr>
                <a:t>Health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E50467D7-F7E8-4310-95B9-011421470F3B}"/>
              </a:ext>
            </a:extLst>
          </p:cNvPr>
          <p:cNvGrpSpPr/>
          <p:nvPr/>
        </p:nvGrpSpPr>
        <p:grpSpPr>
          <a:xfrm>
            <a:off x="4889568" y="5279135"/>
            <a:ext cx="1112078" cy="611214"/>
            <a:chOff x="6597774" y="4153785"/>
            <a:chExt cx="1283592" cy="705481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6FB30952-8373-4D1D-8B46-3F081E936A02}"/>
                </a:ext>
              </a:extLst>
            </p:cNvPr>
            <p:cNvSpPr/>
            <p:nvPr/>
          </p:nvSpPr>
          <p:spPr>
            <a:xfrm>
              <a:off x="6653559" y="4203511"/>
              <a:ext cx="1182481" cy="655755"/>
            </a:xfrm>
            <a:prstGeom prst="rect">
              <a:avLst/>
            </a:prstGeom>
            <a:solidFill>
              <a:srgbClr val="8C8686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b="1" kern="0" spc="260" dirty="0">
                <a:solidFill>
                  <a:schemeClr val="bg1"/>
                </a:solidFill>
              </a:endParaRP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6A399C9B-B7A4-42B1-9F16-C8648D6EA805}"/>
                </a:ext>
              </a:extLst>
            </p:cNvPr>
            <p:cNvSpPr txBox="1"/>
            <p:nvPr/>
          </p:nvSpPr>
          <p:spPr>
            <a:xfrm>
              <a:off x="6597774" y="4153785"/>
              <a:ext cx="1283592" cy="674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Optum Rx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682DF801-2544-4BBD-9A26-3C40C94D0386}"/>
              </a:ext>
            </a:extLst>
          </p:cNvPr>
          <p:cNvGrpSpPr/>
          <p:nvPr/>
        </p:nvGrpSpPr>
        <p:grpSpPr>
          <a:xfrm>
            <a:off x="7157661" y="5350898"/>
            <a:ext cx="1188326" cy="750956"/>
            <a:chOff x="5410200" y="2995612"/>
            <a:chExt cx="1371600" cy="866775"/>
          </a:xfrm>
        </p:grpSpPr>
        <p:pic>
          <p:nvPicPr>
            <p:cNvPr id="131" name="Graphic 130">
              <a:extLst>
                <a:ext uri="{FF2B5EF4-FFF2-40B4-BE49-F238E27FC236}">
                  <a16:creationId xmlns:a16="http://schemas.microsoft.com/office/drawing/2014/main" id="{92D45122-B340-4476-8D15-B7C7CB0B5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5410200" y="2995612"/>
              <a:ext cx="1371600" cy="866775"/>
            </a:xfrm>
            <a:prstGeom prst="rect">
              <a:avLst/>
            </a:prstGeom>
          </p:spPr>
        </p:pic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20784411-040D-43A8-BCC6-6E5F7B89B62D}"/>
                </a:ext>
              </a:extLst>
            </p:cNvPr>
            <p:cNvSpPr txBox="1"/>
            <p:nvPr/>
          </p:nvSpPr>
          <p:spPr>
            <a:xfrm>
              <a:off x="5619978" y="3226206"/>
              <a:ext cx="8771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Helios</a:t>
              </a:r>
            </a:p>
          </p:txBody>
        </p: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C9B26D75-1D98-4A8E-96B2-7CD9D981E82D}"/>
              </a:ext>
            </a:extLst>
          </p:cNvPr>
          <p:cNvGrpSpPr/>
          <p:nvPr/>
        </p:nvGrpSpPr>
        <p:grpSpPr>
          <a:xfrm>
            <a:off x="5934832" y="5403908"/>
            <a:ext cx="1361623" cy="707111"/>
            <a:chOff x="5839379" y="4054669"/>
            <a:chExt cx="1571625" cy="771525"/>
          </a:xfrm>
        </p:grpSpPr>
        <p:pic>
          <p:nvPicPr>
            <p:cNvPr id="134" name="Graphic 133">
              <a:extLst>
                <a:ext uri="{FF2B5EF4-FFF2-40B4-BE49-F238E27FC236}">
                  <a16:creationId xmlns:a16="http://schemas.microsoft.com/office/drawing/2014/main" id="{A2AA076C-636F-48B7-9302-30FC528C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839379" y="4054669"/>
              <a:ext cx="1571625" cy="771525"/>
            </a:xfrm>
            <a:prstGeom prst="rect">
              <a:avLst/>
            </a:prstGeom>
          </p:spPr>
        </p:pic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C7AC75E-3ED8-4832-A6A6-3FD27A560204}"/>
                </a:ext>
              </a:extLst>
            </p:cNvPr>
            <p:cNvSpPr txBox="1"/>
            <p:nvPr/>
          </p:nvSpPr>
          <p:spPr>
            <a:xfrm>
              <a:off x="5980549" y="4247559"/>
              <a:ext cx="1227075" cy="369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Diplomat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B573620D-42A7-45DB-88D1-A4F1E05EFB82}"/>
              </a:ext>
            </a:extLst>
          </p:cNvPr>
          <p:cNvGrpSpPr/>
          <p:nvPr/>
        </p:nvGrpSpPr>
        <p:grpSpPr>
          <a:xfrm>
            <a:off x="9000799" y="4323175"/>
            <a:ext cx="1444146" cy="1815498"/>
            <a:chOff x="8054522" y="2700922"/>
            <a:chExt cx="1666875" cy="2095500"/>
          </a:xfrm>
        </p:grpSpPr>
        <p:pic>
          <p:nvPicPr>
            <p:cNvPr id="137" name="Graphic 136">
              <a:extLst>
                <a:ext uri="{FF2B5EF4-FFF2-40B4-BE49-F238E27FC236}">
                  <a16:creationId xmlns:a16="http://schemas.microsoft.com/office/drawing/2014/main" id="{2C9ED1F2-D067-4A14-982C-A3364F3023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8054522" y="2700922"/>
              <a:ext cx="1666875" cy="2095500"/>
            </a:xfrm>
            <a:prstGeom prst="rect">
              <a:avLst/>
            </a:prstGeom>
          </p:spPr>
        </p:pic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6AF97A55-5BBB-4D0A-92D5-EF2C86C1FA2C}"/>
                </a:ext>
              </a:extLst>
            </p:cNvPr>
            <p:cNvSpPr txBox="1"/>
            <p:nvPr/>
          </p:nvSpPr>
          <p:spPr>
            <a:xfrm>
              <a:off x="8260409" y="3040853"/>
              <a:ext cx="114646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</a:rPr>
                <a:t>Express </a:t>
              </a:r>
              <a:br>
                <a:rPr lang="en-US" b="1" dirty="0">
                  <a:solidFill>
                    <a:schemeClr val="bg1"/>
                  </a:solidFill>
                </a:rPr>
              </a:br>
              <a:r>
                <a:rPr lang="en-US" b="1" dirty="0">
                  <a:solidFill>
                    <a:schemeClr val="bg1"/>
                  </a:solidFill>
                </a:rPr>
                <a:t>Scripts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1B4EDC7A-4BA4-4D76-9786-CF4CA52EDBA6}"/>
              </a:ext>
            </a:extLst>
          </p:cNvPr>
          <p:cNvGrpSpPr/>
          <p:nvPr/>
        </p:nvGrpSpPr>
        <p:grpSpPr>
          <a:xfrm>
            <a:off x="10186987" y="4645013"/>
            <a:ext cx="1584435" cy="1493660"/>
            <a:chOff x="9063755" y="4349419"/>
            <a:chExt cx="1828800" cy="1724025"/>
          </a:xfrm>
        </p:grpSpPr>
        <p:pic>
          <p:nvPicPr>
            <p:cNvPr id="140" name="Graphic 139">
              <a:extLst>
                <a:ext uri="{FF2B5EF4-FFF2-40B4-BE49-F238E27FC236}">
                  <a16:creationId xmlns:a16="http://schemas.microsoft.com/office/drawing/2014/main" id="{DD1827C3-3654-4219-A1B4-33F98CC6E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9063755" y="4349419"/>
              <a:ext cx="1828800" cy="1724025"/>
            </a:xfrm>
            <a:prstGeom prst="rect">
              <a:avLst/>
            </a:prstGeom>
          </p:spPr>
        </p:pic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AB39A444-EB8B-49F2-AA34-092F9CB889D2}"/>
                </a:ext>
              </a:extLst>
            </p:cNvPr>
            <p:cNvSpPr txBox="1"/>
            <p:nvPr/>
          </p:nvSpPr>
          <p:spPr>
            <a:xfrm>
              <a:off x="9459237" y="466943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Medco</a:t>
              </a:r>
            </a:p>
          </p:txBody>
        </p:sp>
      </p:grpSp>
      <p:sp>
        <p:nvSpPr>
          <p:cNvPr id="142" name="Rectangle 141">
            <a:extLst>
              <a:ext uri="{FF2B5EF4-FFF2-40B4-BE49-F238E27FC236}">
                <a16:creationId xmlns:a16="http://schemas.microsoft.com/office/drawing/2014/main" id="{E0E73244-39CD-4D65-B378-BF013B1589D6}"/>
              </a:ext>
            </a:extLst>
          </p:cNvPr>
          <p:cNvSpPr/>
          <p:nvPr/>
        </p:nvSpPr>
        <p:spPr>
          <a:xfrm>
            <a:off x="780141" y="6034125"/>
            <a:ext cx="10582235" cy="86729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000" b="1" kern="0" spc="26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480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1500"/>
                            </p:stCondLst>
                            <p:childTnLst>
                              <p:par>
                                <p:cTn id="9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14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1137EA9-B107-43BA-8CF2-08FD4E184D7B}"/>
              </a:ext>
            </a:extLst>
          </p:cNvPr>
          <p:cNvSpPr txBox="1">
            <a:spLocks/>
          </p:cNvSpPr>
          <p:nvPr/>
        </p:nvSpPr>
        <p:spPr>
          <a:xfrm>
            <a:off x="158622" y="255716"/>
            <a:ext cx="11682027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dirty="0">
                <a:solidFill>
                  <a:srgbClr val="991B0C"/>
                </a:solidFill>
                <a:latin typeface="Arial" panose="020B0604020202020204"/>
              </a:rPr>
              <a:t>With the “Big 3” holding about 80% of the market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991B0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B63E657-6EB5-480E-BF1C-C16F075ADF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134232"/>
              </p:ext>
            </p:extLst>
          </p:nvPr>
        </p:nvGraphicFramePr>
        <p:xfrm>
          <a:off x="774149" y="933743"/>
          <a:ext cx="10450972" cy="5232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0DB5740-B7FC-4355-B32B-FEFF615AA613}"/>
              </a:ext>
            </a:extLst>
          </p:cNvPr>
          <p:cNvSpPr txBox="1">
            <a:spLocks/>
          </p:cNvSpPr>
          <p:nvPr/>
        </p:nvSpPr>
        <p:spPr>
          <a:xfrm>
            <a:off x="0" y="6384006"/>
            <a:ext cx="11331887" cy="70864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1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1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Drug Channels Institute </a:t>
            </a:r>
            <a:r>
              <a:rPr lang="en-US" sz="11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(2021).  </a:t>
            </a:r>
            <a:r>
              <a:rPr lang="en-US" sz="1100" b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Notes:</a:t>
            </a:r>
            <a:r>
              <a:rPr lang="en-US" sz="11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Market share is measured by total equivalent prescription claims managed, including claims at a PBM’s network pharmacies plus prescriptions filled by a PBM’s mail and specialty pharmacies.  Includes discount card claims.  </a:t>
            </a:r>
            <a:endParaRPr lang="en-US" sz="1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273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957FC8-EB20-447E-B057-7B430256CEFA}"/>
              </a:ext>
            </a:extLst>
          </p:cNvPr>
          <p:cNvSpPr txBox="1">
            <a:spLocks/>
          </p:cNvSpPr>
          <p:nvPr/>
        </p:nvSpPr>
        <p:spPr>
          <a:xfrm>
            <a:off x="158622" y="255716"/>
            <a:ext cx="11682027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Alongside consolidation there is increased 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product exclusion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ABE0B2C-5501-4C40-8FCB-8165FDD26C62}"/>
              </a:ext>
            </a:extLst>
          </p:cNvPr>
          <p:cNvGrpSpPr/>
          <p:nvPr/>
        </p:nvGrpSpPr>
        <p:grpSpPr>
          <a:xfrm>
            <a:off x="1109527" y="1223231"/>
            <a:ext cx="9972945" cy="5277390"/>
            <a:chOff x="2063110" y="1229201"/>
            <a:chExt cx="9267499" cy="478396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3D2CB6-BED9-4550-B84B-2750BD6C21CB}"/>
                </a:ext>
              </a:extLst>
            </p:cNvPr>
            <p:cNvGrpSpPr/>
            <p:nvPr/>
          </p:nvGrpSpPr>
          <p:grpSpPr>
            <a:xfrm>
              <a:off x="2063110" y="1229201"/>
              <a:ext cx="9267499" cy="4783969"/>
              <a:chOff x="2063110" y="902526"/>
              <a:chExt cx="9267499" cy="4783969"/>
            </a:xfrm>
          </p:grpSpPr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D355D1C-89AB-4E6A-B615-DB5C941E5251}"/>
                  </a:ext>
                </a:extLst>
              </p:cNvPr>
              <p:cNvSpPr/>
              <p:nvPr/>
            </p:nvSpPr>
            <p:spPr>
              <a:xfrm>
                <a:off x="2063110" y="902526"/>
                <a:ext cx="9267499" cy="4783969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C5ADAD7A-24B0-4D7D-8715-F7528F900FA4}"/>
                  </a:ext>
                </a:extLst>
              </p:cNvPr>
              <p:cNvGrpSpPr/>
              <p:nvPr/>
            </p:nvGrpSpPr>
            <p:grpSpPr>
              <a:xfrm>
                <a:off x="2132683" y="1078253"/>
                <a:ext cx="8961119" cy="4014219"/>
                <a:chOff x="2200769" y="3949051"/>
                <a:chExt cx="8308098" cy="4014219"/>
              </a:xfrm>
            </p:grpSpPr>
            <p:pic>
              <p:nvPicPr>
                <p:cNvPr id="11" name="Picture 2" descr="https://blogger.googleusercontent.com/img/a/AVvXsEgwAW_OVU9dQUWo66ArEQqiWPxIyhio742vLAEpkFELmsmedZUhtPTIv2xlsS54bHtIYG48JPz_YdoiZr-cONYS0cFpWeExIRo1wk8kksPJAlTBA01p6m8Jq5T63sHwZXeqBuZ_De51LBMCUk-8CMpgFwvXsaM9kZYQK4TarNvVjkSH-q9ilI0=s1525">
                  <a:extLst>
                    <a:ext uri="{FF2B5EF4-FFF2-40B4-BE49-F238E27FC236}">
                      <a16:creationId xmlns:a16="http://schemas.microsoft.com/office/drawing/2014/main" id="{A631DB98-69E3-42F2-8BC7-6182035D35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9650"/>
                <a:stretch/>
              </p:blipFill>
              <p:spPr bwMode="auto">
                <a:xfrm>
                  <a:off x="2200769" y="4438922"/>
                  <a:ext cx="8308098" cy="352434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CD34E6CD-D683-4D40-8E40-1A93AE4E1916}"/>
                    </a:ext>
                  </a:extLst>
                </p:cNvPr>
                <p:cNvSpPr txBox="1"/>
                <p:nvPr/>
              </p:nvSpPr>
              <p:spPr>
                <a:xfrm>
                  <a:off x="4165616" y="3949051"/>
                  <a:ext cx="45584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Products Excluded from Standard Formularies</a:t>
                  </a:r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2E23C0D-BB03-4C3A-B435-9F36C04AF00D}"/>
                </a:ext>
              </a:extLst>
            </p:cNvPr>
            <p:cNvSpPr txBox="1"/>
            <p:nvPr/>
          </p:nvSpPr>
          <p:spPr>
            <a:xfrm>
              <a:off x="2264719" y="5705568"/>
              <a:ext cx="634763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Source: Adam Fein, Drug Channels Institute, January 19, 2022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243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957FC8-EB20-447E-B057-7B430256CEFA}"/>
              </a:ext>
            </a:extLst>
          </p:cNvPr>
          <p:cNvSpPr txBox="1">
            <a:spLocks/>
          </p:cNvSpPr>
          <p:nvPr/>
        </p:nvSpPr>
        <p:spPr>
          <a:xfrm>
            <a:off x="158622" y="255716"/>
            <a:ext cx="11682027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dirty="0">
                <a:solidFill>
                  <a:srgbClr val="991B0C"/>
                </a:solidFill>
                <a:latin typeface="Arial" panose="020B0604020202020204"/>
              </a:rPr>
              <a:t>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ross PBM profits have increased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DBFC60A-CEB7-4A3E-9596-32EC6EC4299B}"/>
              </a:ext>
            </a:extLst>
          </p:cNvPr>
          <p:cNvGrpSpPr/>
          <p:nvPr/>
        </p:nvGrpSpPr>
        <p:grpSpPr>
          <a:xfrm>
            <a:off x="784960" y="766865"/>
            <a:ext cx="10622080" cy="5862227"/>
            <a:chOff x="2087217" y="1358919"/>
            <a:chExt cx="8490919" cy="463632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FEB4B2B-F3FA-4C3C-829C-90A580CE95E0}"/>
                </a:ext>
              </a:extLst>
            </p:cNvPr>
            <p:cNvSpPr/>
            <p:nvPr/>
          </p:nvSpPr>
          <p:spPr>
            <a:xfrm>
              <a:off x="2087217" y="1536334"/>
              <a:ext cx="8440802" cy="44253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CAEBF4-31A5-4548-832F-5A7B0A38C334}"/>
                </a:ext>
              </a:extLst>
            </p:cNvPr>
            <p:cNvGrpSpPr/>
            <p:nvPr/>
          </p:nvGrpSpPr>
          <p:grpSpPr>
            <a:xfrm>
              <a:off x="2087217" y="1358919"/>
              <a:ext cx="8490919" cy="4636329"/>
              <a:chOff x="565619" y="3780653"/>
              <a:chExt cx="5159891" cy="2743200"/>
            </a:xfrm>
          </p:grpSpPr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id="{CD45C132-7520-455E-A3CC-8A50B6299A4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905661667"/>
                  </p:ext>
                </p:extLst>
              </p:nvPr>
            </p:nvGraphicFramePr>
            <p:xfrm>
              <a:off x="565619" y="3780653"/>
              <a:ext cx="5159891" cy="27432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2"/>
              </a:graphicData>
            </a:graphic>
          </p:graphicFrame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CC0A9E-8ADA-47E2-B77B-36CAB1BC7449}"/>
                  </a:ext>
                </a:extLst>
              </p:cNvPr>
              <p:cNvSpPr txBox="1"/>
              <p:nvPr/>
            </p:nvSpPr>
            <p:spPr>
              <a:xfrm>
                <a:off x="5103050" y="5231232"/>
                <a:ext cx="454143" cy="2731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Other </a:t>
                </a:r>
                <a:b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Sources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D4E3178-1BB1-4192-A4A5-B412C44A9312}"/>
                  </a:ext>
                </a:extLst>
              </p:cNvPr>
              <p:cNvSpPr txBox="1"/>
              <p:nvPr/>
            </p:nvSpPr>
            <p:spPr>
              <a:xfrm>
                <a:off x="5054606" y="5970219"/>
                <a:ext cx="485315" cy="1638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Rebates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1EFC8A2-958C-4D30-BE0C-710F43047434}"/>
                  </a:ext>
                </a:extLst>
              </p:cNvPr>
              <p:cNvSpPr txBox="1"/>
              <p:nvPr/>
            </p:nvSpPr>
            <p:spPr>
              <a:xfrm>
                <a:off x="5093559" y="5706939"/>
                <a:ext cx="578833" cy="2731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Mfr</a:t>
                </a:r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Admin </a:t>
                </a:r>
                <a:b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Fees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8FE9B6C-414E-4CCE-AAD6-A7D23EFF5612}"/>
                  </a:ext>
                </a:extLst>
              </p:cNvPr>
              <p:cNvSpPr txBox="1"/>
              <p:nvPr/>
            </p:nvSpPr>
            <p:spPr>
              <a:xfrm>
                <a:off x="5092062" y="4563956"/>
                <a:ext cx="578832" cy="3824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Mail-Order/</a:t>
                </a:r>
                <a:b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Specialty</a:t>
                </a:r>
                <a:b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</a:br>
                <a:r>
                  <a:rPr lang="en-US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Pharma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C0C27AA-D989-48A8-9588-F33F3061FFE9}"/>
                  </a:ext>
                </a:extLst>
              </p:cNvPr>
              <p:cNvSpPr txBox="1"/>
              <p:nvPr/>
            </p:nvSpPr>
            <p:spPr>
              <a:xfrm>
                <a:off x="1370556" y="4487635"/>
                <a:ext cx="57259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$25.15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353DFDC-1FE3-4873-8225-164B6C4E461E}"/>
                  </a:ext>
                </a:extLst>
              </p:cNvPr>
              <p:cNvSpPr txBox="1"/>
              <p:nvPr/>
            </p:nvSpPr>
            <p:spPr>
              <a:xfrm>
                <a:off x="2915822" y="4427375"/>
                <a:ext cx="57259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$26.21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CB3B1E-C3E9-4AA6-9CBA-92223BBD006B}"/>
                  </a:ext>
                </a:extLst>
              </p:cNvPr>
              <p:cNvSpPr txBox="1"/>
              <p:nvPr/>
            </p:nvSpPr>
            <p:spPr>
              <a:xfrm>
                <a:off x="4482359" y="4313950"/>
                <a:ext cx="572594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$28.05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DFDA25-0BD5-4E1C-8463-F7B372581676}"/>
                </a:ext>
              </a:extLst>
            </p:cNvPr>
            <p:cNvSpPr txBox="1"/>
            <p:nvPr/>
          </p:nvSpPr>
          <p:spPr>
            <a:xfrm>
              <a:off x="2622525" y="5685691"/>
              <a:ext cx="6347637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Source:  PBM Accountability Project "Understanding the Evolving Business Models and Revenue of Pharmacy Benefit Managers," 2021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459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957FC8-EB20-447E-B057-7B430256CEFA}"/>
              </a:ext>
            </a:extLst>
          </p:cNvPr>
          <p:cNvSpPr txBox="1">
            <a:spLocks/>
          </p:cNvSpPr>
          <p:nvPr/>
        </p:nvSpPr>
        <p:spPr>
          <a:xfrm>
            <a:off x="1988288" y="255716"/>
            <a:ext cx="9852361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Outline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46DF16-2488-4F25-993D-64C811F8EB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68551" y="1154796"/>
            <a:ext cx="9364133" cy="4370554"/>
          </a:xfrm>
        </p:spPr>
        <p:txBody>
          <a:bodyPr/>
          <a:lstStyle/>
          <a:p>
            <a:r>
              <a:rPr lang="en-US" sz="2800" dirty="0"/>
              <a:t>Pharmacy Benefit Managers (PBMs):</a:t>
            </a:r>
          </a:p>
          <a:p>
            <a:pPr lvl="1">
              <a:spcAft>
                <a:spcPts val="1200"/>
              </a:spcAft>
            </a:pPr>
            <a:r>
              <a:rPr lang="en-US" sz="2800" dirty="0"/>
              <a:t>Overview  </a:t>
            </a:r>
          </a:p>
          <a:p>
            <a:pPr lvl="1">
              <a:spcAft>
                <a:spcPts val="1200"/>
              </a:spcAft>
            </a:pPr>
            <a:r>
              <a:rPr lang="en-US" sz="2800" dirty="0"/>
              <a:t>Schaeffer Center research on market impact</a:t>
            </a:r>
          </a:p>
          <a:p>
            <a:pPr lvl="1">
              <a:spcAft>
                <a:spcPts val="1200"/>
              </a:spcAft>
            </a:pPr>
            <a:r>
              <a:rPr lang="en-US" sz="2800" dirty="0"/>
              <a:t>Market consolidation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06784D-E5C8-448C-BEDB-11B8B6D4263E}"/>
              </a:ext>
            </a:extLst>
          </p:cNvPr>
          <p:cNvSpPr/>
          <p:nvPr/>
        </p:nvSpPr>
        <p:spPr>
          <a:xfrm>
            <a:off x="2211572" y="1154796"/>
            <a:ext cx="9364133" cy="111499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2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3B75D-2FAF-454A-9059-2797A15896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375" y="1305763"/>
            <a:ext cx="10948519" cy="4716641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72%</a:t>
            </a:r>
            <a:r>
              <a:rPr lang="en-US" dirty="0"/>
              <a:t> of Part D formularies had a lower cost-sharing tier and </a:t>
            </a:r>
            <a:r>
              <a:rPr lang="en-US" dirty="0">
                <a:solidFill>
                  <a:schemeClr val="tx1"/>
                </a:solidFill>
              </a:rPr>
              <a:t>30%</a:t>
            </a:r>
            <a:r>
              <a:rPr lang="en-US" dirty="0"/>
              <a:t> of Part D formularies had fewer utilization controls on at least one multisource branded drug compared with a generic equivalent </a:t>
            </a:r>
            <a:r>
              <a:rPr lang="en-US" sz="1800" dirty="0"/>
              <a:t>(</a:t>
            </a:r>
            <a:r>
              <a:rPr lang="en-US" sz="1800" dirty="0" err="1"/>
              <a:t>Socal</a:t>
            </a:r>
            <a:r>
              <a:rPr lang="en-US" sz="1800" dirty="0"/>
              <a:t> et al., </a:t>
            </a:r>
            <a:r>
              <a:rPr lang="en-US" sz="1800" i="1" dirty="0">
                <a:hlinkClick r:id="rId2"/>
              </a:rPr>
              <a:t>JAMA IM</a:t>
            </a:r>
            <a:r>
              <a:rPr lang="en-US" sz="1800" i="1" dirty="0"/>
              <a:t> </a:t>
            </a:r>
            <a:r>
              <a:rPr lang="en-US" sz="1800" dirty="0"/>
              <a:t>2019)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PBMs charged Ohio’s Medicaid program a “spread” of more than </a:t>
            </a:r>
            <a:r>
              <a:rPr lang="en-US" dirty="0">
                <a:solidFill>
                  <a:schemeClr val="tx1"/>
                </a:solidFill>
              </a:rPr>
              <a:t>31%</a:t>
            </a:r>
            <a:r>
              <a:rPr lang="en-US" dirty="0"/>
              <a:t> for generic drugs </a:t>
            </a:r>
            <a:r>
              <a:rPr lang="en-US" sz="1800" dirty="0"/>
              <a:t>(</a:t>
            </a:r>
            <a:r>
              <a:rPr lang="en-US" sz="1800" dirty="0">
                <a:hlinkClick r:id="rId3"/>
              </a:rPr>
              <a:t>Ohio Auditor General Report</a:t>
            </a:r>
            <a:r>
              <a:rPr lang="en-US" sz="1800" dirty="0"/>
              <a:t> 2018)</a:t>
            </a:r>
          </a:p>
          <a:p>
            <a:endParaRPr lang="en-US" dirty="0"/>
          </a:p>
          <a:p>
            <a:r>
              <a:rPr lang="en-US" dirty="0"/>
              <a:t>Independent pharmacies’ gross profits and margins have declined </a:t>
            </a:r>
            <a:r>
              <a:rPr lang="en-US" sz="1800" dirty="0"/>
              <a:t>(Fein, </a:t>
            </a:r>
            <a:r>
              <a:rPr lang="en-US" sz="1800" dirty="0">
                <a:hlinkClick r:id="rId4"/>
              </a:rPr>
              <a:t>Drug Channels Institute</a:t>
            </a:r>
            <a:r>
              <a:rPr lang="en-US" sz="1800" dirty="0"/>
              <a:t> 2018)</a:t>
            </a:r>
          </a:p>
          <a:p>
            <a:endParaRPr lang="en-US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957FC8-EB20-447E-B057-7B430256CEFA}"/>
              </a:ext>
            </a:extLst>
          </p:cNvPr>
          <p:cNvSpPr txBox="1">
            <a:spLocks/>
          </p:cNvSpPr>
          <p:nvPr/>
        </p:nvSpPr>
        <p:spPr>
          <a:xfrm>
            <a:off x="158622" y="255716"/>
            <a:ext cx="11682027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there is increasing concern about market </a:t>
            </a:r>
            <a:b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distortion</a:t>
            </a:r>
          </a:p>
        </p:txBody>
      </p:sp>
    </p:spTree>
    <p:extLst>
      <p:ext uri="{BB962C8B-B14F-4D97-AF65-F5344CB8AC3E}">
        <p14:creationId xmlns:p14="http://schemas.microsoft.com/office/powerpoint/2010/main" val="2098493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3B75D-2FAF-454A-9059-2797A158961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25375" y="1305763"/>
            <a:ext cx="10948519" cy="4716641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Rebates on prescription drugs have increased considerably over the last decade, but those savings are often not fully passed-through to consumers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Instead, an increasing share of drug expenditures is being captured by PBMs and other supply-chain intermediaries</a:t>
            </a:r>
          </a:p>
          <a:p>
            <a:pPr>
              <a:spcAft>
                <a:spcPts val="1800"/>
              </a:spcAft>
            </a:pPr>
            <a:r>
              <a:rPr lang="en-US" dirty="0">
                <a:solidFill>
                  <a:schemeClr val="tx1"/>
                </a:solidFill>
              </a:rPr>
              <a:t>The PBM industry has become increasingly consolidated and vertically integrated over the last decade</a:t>
            </a:r>
          </a:p>
          <a:p>
            <a:r>
              <a:rPr lang="en-US" dirty="0">
                <a:solidFill>
                  <a:schemeClr val="tx1"/>
                </a:solidFill>
              </a:rPr>
              <a:t>This has attracted the attention of the FTC and policymakers, in addition to market responses from employers, insurers, and new entrants  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957FC8-EB20-447E-B057-7B430256CEFA}"/>
              </a:ext>
            </a:extLst>
          </p:cNvPr>
          <p:cNvSpPr txBox="1">
            <a:spLocks/>
          </p:cNvSpPr>
          <p:nvPr/>
        </p:nvSpPr>
        <p:spPr>
          <a:xfrm>
            <a:off x="158622" y="255716"/>
            <a:ext cx="11682027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298316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AA7FA9-5D87-4874-863A-DE50E7CB1C2A}"/>
              </a:ext>
            </a:extLst>
          </p:cNvPr>
          <p:cNvSpPr txBox="1"/>
          <p:nvPr/>
        </p:nvSpPr>
        <p:spPr>
          <a:xfrm>
            <a:off x="404036" y="1854269"/>
            <a:ext cx="3827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etrish@usc.edu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7266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7DD1A4-E947-415A-BB84-5C1D8FE9E9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5440" y="2152085"/>
            <a:ext cx="639509" cy="496685"/>
          </a:xfrm>
          <a:prstGeom prst="rect">
            <a:avLst/>
          </a:prstGeom>
          <a:effectLst/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8EFFFF8-F011-4C68-BD66-C495883F6EA9}"/>
              </a:ext>
            </a:extLst>
          </p:cNvPr>
          <p:cNvGrpSpPr/>
          <p:nvPr/>
        </p:nvGrpSpPr>
        <p:grpSpPr>
          <a:xfrm>
            <a:off x="4429834" y="2230839"/>
            <a:ext cx="1095695" cy="678826"/>
            <a:chOff x="2891601" y="3277973"/>
            <a:chExt cx="1826276" cy="1086194"/>
          </a:xfrm>
          <a:effectLst/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0268958-1333-4345-B42B-11814BDB47ED}"/>
                </a:ext>
              </a:extLst>
            </p:cNvPr>
            <p:cNvGrpSpPr/>
            <p:nvPr/>
          </p:nvGrpSpPr>
          <p:grpSpPr>
            <a:xfrm>
              <a:off x="2891601" y="3277973"/>
              <a:ext cx="1113108" cy="708360"/>
              <a:chOff x="5303516" y="2398002"/>
              <a:chExt cx="1113108" cy="708360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C7549CC-B7BA-4860-9D7F-E36ACEFEE5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303516" y="2398002"/>
                <a:ext cx="334743" cy="34154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4C1FC49-9FDC-46FC-8520-78AFCC95AC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5699994" y="2398002"/>
                <a:ext cx="338328" cy="345198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B83F846F-2920-4435-A7B1-1768334478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6078296" y="2398002"/>
                <a:ext cx="338328" cy="345198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2BEDBE6-02C5-45F9-9AAA-40D1EB234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03516" y="2761164"/>
                <a:ext cx="338328" cy="345198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DBD0EABF-6629-4F69-B398-69DB3C13B3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99994" y="2761164"/>
                <a:ext cx="338328" cy="345198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6073B47-E3C4-448C-82D6-AD5B703680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78296" y="2761164"/>
                <a:ext cx="338328" cy="345198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0DF2972-AFE1-4BBF-9B0F-ECA036004D2F}"/>
                </a:ext>
              </a:extLst>
            </p:cNvPr>
            <p:cNvGrpSpPr/>
            <p:nvPr/>
          </p:nvGrpSpPr>
          <p:grpSpPr>
            <a:xfrm>
              <a:off x="3626407" y="3663024"/>
              <a:ext cx="1091470" cy="701143"/>
              <a:chOff x="7009045" y="3316059"/>
              <a:chExt cx="1656652" cy="106420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ADB33D6-35B5-4491-A3C4-5021A3E57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7009045" y="3316059"/>
                <a:ext cx="1656652" cy="1064207"/>
              </a:xfrm>
              <a:prstGeom prst="rect">
                <a:avLst/>
              </a:prstGeom>
            </p:spPr>
          </p:pic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A484BB01-5DE0-4D8A-BEF7-78B0D55EB519}"/>
                  </a:ext>
                </a:extLst>
              </p:cNvPr>
              <p:cNvSpPr/>
              <p:nvPr/>
            </p:nvSpPr>
            <p:spPr>
              <a:xfrm>
                <a:off x="7556017" y="3454494"/>
                <a:ext cx="562708" cy="562708"/>
              </a:xfrm>
              <a:prstGeom prst="ellipse">
                <a:avLst/>
              </a:prstGeom>
              <a:solidFill>
                <a:srgbClr val="666666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2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05609EA-BCFE-4F09-85CD-F6DB52805C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9409" y="2185555"/>
            <a:ext cx="667787" cy="576629"/>
          </a:xfrm>
          <a:prstGeom prst="rect">
            <a:avLst/>
          </a:prstGeom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E81C7C-1CF7-4A2A-8F59-DD0D79BA40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2438" y="1968929"/>
            <a:ext cx="263268" cy="680952"/>
          </a:xfrm>
          <a:prstGeom prst="rect">
            <a:avLst/>
          </a:prstGeom>
          <a:effectLst/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9CCD0DA-93A1-417A-A6B3-B12BB14A74A3}"/>
              </a:ext>
            </a:extLst>
          </p:cNvPr>
          <p:cNvCxnSpPr/>
          <p:nvPr/>
        </p:nvCxnSpPr>
        <p:spPr>
          <a:xfrm>
            <a:off x="2926781" y="2558721"/>
            <a:ext cx="1026941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05294FC-3FC0-4FBC-B8C9-3D1476CDC51E}"/>
              </a:ext>
            </a:extLst>
          </p:cNvPr>
          <p:cNvCxnSpPr/>
          <p:nvPr/>
        </p:nvCxnSpPr>
        <p:spPr>
          <a:xfrm>
            <a:off x="6125349" y="2583422"/>
            <a:ext cx="1026941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9201FEA-D2AF-4FD6-BBF9-981B9E54AFB6}"/>
              </a:ext>
            </a:extLst>
          </p:cNvPr>
          <p:cNvCxnSpPr/>
          <p:nvPr/>
        </p:nvCxnSpPr>
        <p:spPr>
          <a:xfrm>
            <a:off x="8541131" y="2583422"/>
            <a:ext cx="1026941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1BD8C9-BB45-472A-871C-B1CBAA634391}"/>
              </a:ext>
            </a:extLst>
          </p:cNvPr>
          <p:cNvGrpSpPr/>
          <p:nvPr/>
        </p:nvGrpSpPr>
        <p:grpSpPr>
          <a:xfrm>
            <a:off x="3804815" y="4227042"/>
            <a:ext cx="599747" cy="713462"/>
            <a:chOff x="725076" y="4234375"/>
            <a:chExt cx="697994" cy="830338"/>
          </a:xfrm>
          <a:effectLst/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8E3CCD5E-EF81-4C7F-9DDB-3D0BCAA468C9}"/>
                </a:ext>
              </a:extLst>
            </p:cNvPr>
            <p:cNvGrpSpPr/>
            <p:nvPr/>
          </p:nvGrpSpPr>
          <p:grpSpPr>
            <a:xfrm>
              <a:off x="725076" y="4234375"/>
              <a:ext cx="697994" cy="830338"/>
              <a:chOff x="725076" y="4234375"/>
              <a:chExt cx="697994" cy="830338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D79B435E-755E-4CBA-BA83-1526BE49A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25076" y="4234375"/>
                <a:ext cx="697994" cy="830338"/>
              </a:xfrm>
              <a:prstGeom prst="rect">
                <a:avLst/>
              </a:prstGeom>
            </p:spPr>
          </p:pic>
          <p:sp>
            <p:nvSpPr>
              <p:cNvPr id="28" name="Rounded Rectangle 25">
                <a:extLst>
                  <a:ext uri="{FF2B5EF4-FFF2-40B4-BE49-F238E27FC236}">
                    <a16:creationId xmlns:a16="http://schemas.microsoft.com/office/drawing/2014/main" id="{7BAD9DAC-46EB-478F-A504-87D228FC9FD8}"/>
                  </a:ext>
                </a:extLst>
              </p:cNvPr>
              <p:cNvSpPr/>
              <p:nvPr/>
            </p:nvSpPr>
            <p:spPr>
              <a:xfrm>
                <a:off x="984736" y="4601551"/>
                <a:ext cx="438333" cy="367531"/>
              </a:xfrm>
              <a:prstGeom prst="roundRect">
                <a:avLst/>
              </a:prstGeom>
              <a:solidFill>
                <a:srgbClr val="0071BC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lIns="0" rIns="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0" cap="none" spc="26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C0E6106-F96D-4A41-8DAD-9CFEBDD1D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6951" y="4665555"/>
              <a:ext cx="270229" cy="239521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758FFBA7-89BE-46FE-A239-F2FC9FD40D7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553" y="4072740"/>
            <a:ext cx="565256" cy="736755"/>
          </a:xfrm>
          <a:prstGeom prst="rect">
            <a:avLst/>
          </a:prstGeom>
          <a:effectLst/>
        </p:spPr>
      </p:pic>
      <p:cxnSp>
        <p:nvCxnSpPr>
          <p:cNvPr id="30" name="Elbow Connector 27">
            <a:extLst>
              <a:ext uri="{FF2B5EF4-FFF2-40B4-BE49-F238E27FC236}">
                <a16:creationId xmlns:a16="http://schemas.microsoft.com/office/drawing/2014/main" id="{24E6D8CD-4393-43B5-B071-6301C465EB9E}"/>
              </a:ext>
            </a:extLst>
          </p:cNvPr>
          <p:cNvCxnSpPr/>
          <p:nvPr/>
        </p:nvCxnSpPr>
        <p:spPr>
          <a:xfrm rot="16200000" flipV="1">
            <a:off x="2284295" y="3125143"/>
            <a:ext cx="1707998" cy="1258820"/>
          </a:xfrm>
          <a:prstGeom prst="bentConnector3">
            <a:avLst>
              <a:gd name="adj1" fmla="val 429"/>
            </a:avLst>
          </a:prstGeom>
          <a:ln w="19050">
            <a:solidFill>
              <a:srgbClr val="991B1E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5E76891-4A55-4A6D-A6D3-723E21C79070}"/>
              </a:ext>
            </a:extLst>
          </p:cNvPr>
          <p:cNvCxnSpPr/>
          <p:nvPr/>
        </p:nvCxnSpPr>
        <p:spPr>
          <a:xfrm>
            <a:off x="4572985" y="4597530"/>
            <a:ext cx="2037698" cy="0"/>
          </a:xfrm>
          <a:prstGeom prst="straightConnector1">
            <a:avLst/>
          </a:prstGeom>
          <a:ln w="19050">
            <a:solidFill>
              <a:srgbClr val="991B1E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29">
            <a:extLst>
              <a:ext uri="{FF2B5EF4-FFF2-40B4-BE49-F238E27FC236}">
                <a16:creationId xmlns:a16="http://schemas.microsoft.com/office/drawing/2014/main" id="{A7A66D02-7609-41AB-B5FF-2C2DF66B29F8}"/>
              </a:ext>
            </a:extLst>
          </p:cNvPr>
          <p:cNvCxnSpPr/>
          <p:nvPr/>
        </p:nvCxnSpPr>
        <p:spPr>
          <a:xfrm flipV="1">
            <a:off x="7633723" y="2886369"/>
            <a:ext cx="2114777" cy="1594317"/>
          </a:xfrm>
          <a:prstGeom prst="bentConnector3">
            <a:avLst>
              <a:gd name="adj1" fmla="val 99644"/>
            </a:avLst>
          </a:prstGeom>
          <a:ln w="19050">
            <a:solidFill>
              <a:srgbClr val="991B1E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532F1AA-839A-46FE-A846-2D7F1ABC275C}"/>
              </a:ext>
            </a:extLst>
          </p:cNvPr>
          <p:cNvCxnSpPr/>
          <p:nvPr/>
        </p:nvCxnSpPr>
        <p:spPr>
          <a:xfrm flipV="1">
            <a:off x="7109010" y="5045857"/>
            <a:ext cx="0" cy="457200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C2698C3-085E-4153-9B49-3DDF1618E947}"/>
              </a:ext>
            </a:extLst>
          </p:cNvPr>
          <p:cNvCxnSpPr/>
          <p:nvPr/>
        </p:nvCxnSpPr>
        <p:spPr>
          <a:xfrm flipH="1">
            <a:off x="4572985" y="4845205"/>
            <a:ext cx="2037698" cy="0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2">
            <a:extLst>
              <a:ext uri="{FF2B5EF4-FFF2-40B4-BE49-F238E27FC236}">
                <a16:creationId xmlns:a16="http://schemas.microsoft.com/office/drawing/2014/main" id="{E1C0AA1D-F4DB-42A7-9073-3A896F1D759A}"/>
              </a:ext>
            </a:extLst>
          </p:cNvPr>
          <p:cNvCxnSpPr/>
          <p:nvPr/>
        </p:nvCxnSpPr>
        <p:spPr>
          <a:xfrm rot="16200000" flipH="1">
            <a:off x="1975672" y="3147743"/>
            <a:ext cx="1850335" cy="1430871"/>
          </a:xfrm>
          <a:prstGeom prst="bentConnector3">
            <a:avLst>
              <a:gd name="adj1" fmla="val 100333"/>
            </a:avLst>
          </a:prstGeom>
          <a:ln w="38100">
            <a:solidFill>
              <a:srgbClr val="008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3">
            <a:extLst>
              <a:ext uri="{FF2B5EF4-FFF2-40B4-BE49-F238E27FC236}">
                <a16:creationId xmlns:a16="http://schemas.microsoft.com/office/drawing/2014/main" id="{A35D15C4-A91E-485D-8A5B-6A26B121EC8A}"/>
              </a:ext>
            </a:extLst>
          </p:cNvPr>
          <p:cNvCxnSpPr/>
          <p:nvPr/>
        </p:nvCxnSpPr>
        <p:spPr>
          <a:xfrm flipV="1">
            <a:off x="4098048" y="3380214"/>
            <a:ext cx="3519206" cy="782244"/>
          </a:xfrm>
          <a:prstGeom prst="bentConnector3">
            <a:avLst>
              <a:gd name="adj1" fmla="val -42"/>
            </a:avLst>
          </a:prstGeom>
          <a:ln w="38100">
            <a:solidFill>
              <a:srgbClr val="008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4">
            <a:extLst>
              <a:ext uri="{FF2B5EF4-FFF2-40B4-BE49-F238E27FC236}">
                <a16:creationId xmlns:a16="http://schemas.microsoft.com/office/drawing/2014/main" id="{580E1E80-D24C-4A34-94AE-8B4C97E5ED74}"/>
              </a:ext>
            </a:extLst>
          </p:cNvPr>
          <p:cNvCxnSpPr/>
          <p:nvPr/>
        </p:nvCxnSpPr>
        <p:spPr>
          <a:xfrm flipV="1">
            <a:off x="7306497" y="3013420"/>
            <a:ext cx="680887" cy="365760"/>
          </a:xfrm>
          <a:prstGeom prst="bentConnector3">
            <a:avLst>
              <a:gd name="adj1" fmla="val 100983"/>
            </a:avLst>
          </a:prstGeom>
          <a:ln w="38100">
            <a:solidFill>
              <a:srgbClr val="008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5">
            <a:extLst>
              <a:ext uri="{FF2B5EF4-FFF2-40B4-BE49-F238E27FC236}">
                <a16:creationId xmlns:a16="http://schemas.microsoft.com/office/drawing/2014/main" id="{0E32C4E0-B18F-4686-91AF-2B112B65203B}"/>
              </a:ext>
            </a:extLst>
          </p:cNvPr>
          <p:cNvCxnSpPr/>
          <p:nvPr/>
        </p:nvCxnSpPr>
        <p:spPr>
          <a:xfrm flipV="1">
            <a:off x="2280147" y="1355436"/>
            <a:ext cx="7522547" cy="592226"/>
          </a:xfrm>
          <a:prstGeom prst="bentConnector3">
            <a:avLst>
              <a:gd name="adj1" fmla="val 17"/>
            </a:avLst>
          </a:prstGeom>
          <a:ln w="38100">
            <a:solidFill>
              <a:srgbClr val="008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860C5FE-9991-4346-B1F6-E00FDC3F2458}"/>
              </a:ext>
            </a:extLst>
          </p:cNvPr>
          <p:cNvCxnSpPr/>
          <p:nvPr/>
        </p:nvCxnSpPr>
        <p:spPr>
          <a:xfrm>
            <a:off x="9802694" y="1355436"/>
            <a:ext cx="0" cy="550568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5D20FA8-AC16-4B83-B763-2BC9FB4F53A0}"/>
              </a:ext>
            </a:extLst>
          </p:cNvPr>
          <p:cNvCxnSpPr/>
          <p:nvPr/>
        </p:nvCxnSpPr>
        <p:spPr>
          <a:xfrm flipH="1">
            <a:off x="2745992" y="2378196"/>
            <a:ext cx="1560181" cy="0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B5DD217-A1BB-4820-88FD-1709E2230F36}"/>
              </a:ext>
            </a:extLst>
          </p:cNvPr>
          <p:cNvCxnSpPr/>
          <p:nvPr/>
        </p:nvCxnSpPr>
        <p:spPr>
          <a:xfrm flipH="1">
            <a:off x="5525529" y="2378196"/>
            <a:ext cx="1875237" cy="0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D453ADA-EA66-4A3D-B8CF-99D89A60573D}"/>
              </a:ext>
            </a:extLst>
          </p:cNvPr>
          <p:cNvCxnSpPr/>
          <p:nvPr/>
        </p:nvCxnSpPr>
        <p:spPr>
          <a:xfrm flipH="1">
            <a:off x="8247722" y="2378196"/>
            <a:ext cx="1442850" cy="0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0">
            <a:extLst>
              <a:ext uri="{FF2B5EF4-FFF2-40B4-BE49-F238E27FC236}">
                <a16:creationId xmlns:a16="http://schemas.microsoft.com/office/drawing/2014/main" id="{11009A51-EE96-46D9-98D1-E6260CF50574}"/>
              </a:ext>
            </a:extLst>
          </p:cNvPr>
          <p:cNvCxnSpPr/>
          <p:nvPr/>
        </p:nvCxnSpPr>
        <p:spPr>
          <a:xfrm rot="5400000">
            <a:off x="7853598" y="2590921"/>
            <a:ext cx="1823308" cy="2388323"/>
          </a:xfrm>
          <a:prstGeom prst="bentConnector2">
            <a:avLst/>
          </a:prstGeom>
          <a:ln w="38100">
            <a:solidFill>
              <a:srgbClr val="008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D7E2741-D0CE-43DD-90CB-64D1A98F5466}"/>
              </a:ext>
            </a:extLst>
          </p:cNvPr>
          <p:cNvSpPr txBox="1"/>
          <p:nvPr/>
        </p:nvSpPr>
        <p:spPr>
          <a:xfrm>
            <a:off x="1963459" y="4637234"/>
            <a:ext cx="1404761" cy="561856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Formulary payments, market share payments, rebates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B8FD2EC-A896-439B-848C-E6CA2B786CA1}"/>
              </a:ext>
            </a:extLst>
          </p:cNvPr>
          <p:cNvSpPr txBox="1"/>
          <p:nvPr/>
        </p:nvSpPr>
        <p:spPr>
          <a:xfrm>
            <a:off x="3201179" y="5564212"/>
            <a:ext cx="216576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 of Prescription Drugs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3C58C0B-5507-47C6-832D-02DE1C3ACEDD}"/>
              </a:ext>
            </a:extLst>
          </p:cNvPr>
          <p:cNvCxnSpPr/>
          <p:nvPr/>
        </p:nvCxnSpPr>
        <p:spPr>
          <a:xfrm>
            <a:off x="2043540" y="5712230"/>
            <a:ext cx="1078992" cy="0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492F72A-9F6F-423C-BB4F-202EB41B5D96}"/>
              </a:ext>
            </a:extLst>
          </p:cNvPr>
          <p:cNvCxnSpPr/>
          <p:nvPr/>
        </p:nvCxnSpPr>
        <p:spPr>
          <a:xfrm>
            <a:off x="2062579" y="5933603"/>
            <a:ext cx="1075715" cy="0"/>
          </a:xfrm>
          <a:prstGeom prst="straightConnector1">
            <a:avLst/>
          </a:prstGeom>
          <a:ln w="19050">
            <a:solidFill>
              <a:srgbClr val="991B1E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8ACBECFC-2E50-4FE9-95C0-DCA2F11B6AFB}"/>
              </a:ext>
            </a:extLst>
          </p:cNvPr>
          <p:cNvSpPr txBox="1"/>
          <p:nvPr/>
        </p:nvSpPr>
        <p:spPr>
          <a:xfrm>
            <a:off x="3216941" y="5795104"/>
            <a:ext cx="1481534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8000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 of Services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78CE937E-6C7C-4528-A459-5CEE7E8C4FCF}"/>
              </a:ext>
            </a:extLst>
          </p:cNvPr>
          <p:cNvCxnSpPr/>
          <p:nvPr/>
        </p:nvCxnSpPr>
        <p:spPr>
          <a:xfrm>
            <a:off x="2076746" y="6154986"/>
            <a:ext cx="1078992" cy="0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CD7E2C2-DD76-44C2-B780-83F39D5E181C}"/>
              </a:ext>
            </a:extLst>
          </p:cNvPr>
          <p:cNvSpPr txBox="1"/>
          <p:nvPr/>
        </p:nvSpPr>
        <p:spPr>
          <a:xfrm>
            <a:off x="3234387" y="6016487"/>
            <a:ext cx="1274912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Flow of Money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0A8240-2AF1-4BF5-B966-C81484C92702}"/>
              </a:ext>
            </a:extLst>
          </p:cNvPr>
          <p:cNvSpPr txBox="1"/>
          <p:nvPr/>
        </p:nvSpPr>
        <p:spPr>
          <a:xfrm>
            <a:off x="5997843" y="3261407"/>
            <a:ext cx="1324084" cy="255389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Negotiated payment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7CE71BD-C537-4F0B-AF4B-2D9017771651}"/>
              </a:ext>
            </a:extLst>
          </p:cNvPr>
          <p:cNvSpPr txBox="1"/>
          <p:nvPr/>
        </p:nvSpPr>
        <p:spPr>
          <a:xfrm>
            <a:off x="5216799" y="4687618"/>
            <a:ext cx="826171" cy="272415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Payment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1D802CC-C1CE-427C-970A-2A64B0CF39FF}"/>
              </a:ext>
            </a:extLst>
          </p:cNvPr>
          <p:cNvSpPr txBox="1"/>
          <p:nvPr/>
        </p:nvSpPr>
        <p:spPr>
          <a:xfrm>
            <a:off x="6689739" y="5204809"/>
            <a:ext cx="838541" cy="194756"/>
          </a:xfrm>
          <a:prstGeom prst="roundRect">
            <a:avLst>
              <a:gd name="adj" fmla="val 50000"/>
            </a:avLst>
          </a:prstGeom>
          <a:ln>
            <a:noFill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Premium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7B5FCBF-73BA-430C-BFE4-8CEFB28255BE}"/>
              </a:ext>
            </a:extLst>
          </p:cNvPr>
          <p:cNvSpPr txBox="1"/>
          <p:nvPr/>
        </p:nvSpPr>
        <p:spPr>
          <a:xfrm>
            <a:off x="9432168" y="4553130"/>
            <a:ext cx="838541" cy="255389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Premium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39E9B0B-51ED-4C44-81F1-E7D009B8D6B7}"/>
              </a:ext>
            </a:extLst>
          </p:cNvPr>
          <p:cNvSpPr txBox="1"/>
          <p:nvPr/>
        </p:nvSpPr>
        <p:spPr>
          <a:xfrm>
            <a:off x="8720343" y="1890334"/>
            <a:ext cx="721568" cy="561856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Copay/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AC41044-B0EE-4C12-8F41-D40553A60DDB}"/>
              </a:ext>
            </a:extLst>
          </p:cNvPr>
          <p:cNvSpPr txBox="1"/>
          <p:nvPr/>
        </p:nvSpPr>
        <p:spPr>
          <a:xfrm>
            <a:off x="6277251" y="1228908"/>
            <a:ext cx="1123516" cy="255389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Copay assistance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2D48A9D-D7E7-4807-B3E8-69CBC85F3470}"/>
              </a:ext>
            </a:extLst>
          </p:cNvPr>
          <p:cNvSpPr txBox="1"/>
          <p:nvPr/>
        </p:nvSpPr>
        <p:spPr>
          <a:xfrm>
            <a:off x="1842860" y="2642596"/>
            <a:ext cx="999068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Manufacturer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8720AB3-DAAD-46F9-B1AE-6E41F38BA05B}"/>
              </a:ext>
            </a:extLst>
          </p:cNvPr>
          <p:cNvSpPr txBox="1"/>
          <p:nvPr/>
        </p:nvSpPr>
        <p:spPr>
          <a:xfrm>
            <a:off x="4834134" y="2887437"/>
            <a:ext cx="826954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Wholesaler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580433E-F864-4EA7-A4F6-70F2511F8398}"/>
              </a:ext>
            </a:extLst>
          </p:cNvPr>
          <p:cNvSpPr txBox="1"/>
          <p:nvPr/>
        </p:nvSpPr>
        <p:spPr>
          <a:xfrm>
            <a:off x="7522229" y="2749243"/>
            <a:ext cx="804939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Pharmacy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B2AD9C-635F-423D-9825-D85FBD29B110}"/>
              </a:ext>
            </a:extLst>
          </p:cNvPr>
          <p:cNvSpPr txBox="1"/>
          <p:nvPr/>
        </p:nvSpPr>
        <p:spPr>
          <a:xfrm>
            <a:off x="9441912" y="2642596"/>
            <a:ext cx="839042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Beneficiary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E07899D-3053-4947-B274-85A44E7A46CC}"/>
              </a:ext>
            </a:extLst>
          </p:cNvPr>
          <p:cNvSpPr txBox="1"/>
          <p:nvPr/>
        </p:nvSpPr>
        <p:spPr>
          <a:xfrm>
            <a:off x="6713440" y="4833441"/>
            <a:ext cx="885516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Plan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79BF600-22B2-4803-87C4-C38954167C64}"/>
              </a:ext>
            </a:extLst>
          </p:cNvPr>
          <p:cNvSpPr txBox="1"/>
          <p:nvPr/>
        </p:nvSpPr>
        <p:spPr>
          <a:xfrm>
            <a:off x="3867813" y="4945959"/>
            <a:ext cx="460470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PBM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0317142-160D-4FCE-9266-4758A4AE3C61}"/>
              </a:ext>
            </a:extLst>
          </p:cNvPr>
          <p:cNvSpPr txBox="1"/>
          <p:nvPr/>
        </p:nvSpPr>
        <p:spPr>
          <a:xfrm>
            <a:off x="6736781" y="6047120"/>
            <a:ext cx="1128257" cy="2308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Sponsor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8488CA18-92D2-4E7A-AC2C-994FEE09CBE3}"/>
              </a:ext>
            </a:extLst>
          </p:cNvPr>
          <p:cNvCxnSpPr/>
          <p:nvPr/>
        </p:nvCxnSpPr>
        <p:spPr>
          <a:xfrm>
            <a:off x="4609274" y="4344253"/>
            <a:ext cx="2065834" cy="0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27527307-B3E4-4C21-A17F-4A93C881BB60}"/>
              </a:ext>
            </a:extLst>
          </p:cNvPr>
          <p:cNvSpPr txBox="1"/>
          <p:nvPr/>
        </p:nvSpPr>
        <p:spPr>
          <a:xfrm>
            <a:off x="5020291" y="3828183"/>
            <a:ext cx="1086377" cy="612934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Share of rebates from manufacturer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AF17F4F-7351-45D4-922E-4889EC715193}"/>
              </a:ext>
            </a:extLst>
          </p:cNvPr>
          <p:cNvSpPr txBox="1"/>
          <p:nvPr/>
        </p:nvSpPr>
        <p:spPr>
          <a:xfrm>
            <a:off x="31910" y="6553462"/>
            <a:ext cx="11446728" cy="20956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Note: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 Simplified example of pharmaceutical distribution system.  Pharmacies may be </a:t>
            </a:r>
            <a:r>
              <a:rPr kumimoji="0" lang="en-US" sz="1100" b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mail order or retail, and may be integrated with PBM. Plan sponsors may include employers, unions, managed care orgs, among others.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7A3432D-5AEE-42FA-AEA4-AE52652AA529}"/>
              </a:ext>
            </a:extLst>
          </p:cNvPr>
          <p:cNvSpPr txBox="1"/>
          <p:nvPr/>
        </p:nvSpPr>
        <p:spPr>
          <a:xfrm>
            <a:off x="2270593" y="3586535"/>
            <a:ext cx="1603717" cy="4767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Preferred placement on formulary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681787C-20F6-4760-944F-F0A049076C93}"/>
              </a:ext>
            </a:extLst>
          </p:cNvPr>
          <p:cNvSpPr txBox="1"/>
          <p:nvPr/>
        </p:nvSpPr>
        <p:spPr>
          <a:xfrm>
            <a:off x="4818651" y="4461215"/>
            <a:ext cx="1489659" cy="25198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36576" rIns="0" bIns="36576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Managed drug </a:t>
            </a:r>
            <a:r>
              <a:rPr lang="en-US" sz="1000" dirty="0">
                <a:solidFill>
                  <a:prstClr val="black"/>
                </a:solidFill>
              </a:rPr>
              <a:t>benefits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A7BE861-B47B-4820-8983-E49F34468192}"/>
              </a:ext>
            </a:extLst>
          </p:cNvPr>
          <p:cNvSpPr txBox="1"/>
          <p:nvPr/>
        </p:nvSpPr>
        <p:spPr>
          <a:xfrm>
            <a:off x="8984615" y="3630554"/>
            <a:ext cx="859000" cy="4767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Rx drug </a:t>
            </a:r>
            <a:r>
              <a:rPr lang="en-US" sz="1100" dirty="0">
                <a:solidFill>
                  <a:prstClr val="black"/>
                </a:solidFill>
              </a:rPr>
              <a:t>c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overage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18ADD043-77AB-43F9-8758-8BF135ABF21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duotone>
              <a:srgbClr val="878787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9364" y="5284960"/>
            <a:ext cx="350051" cy="581624"/>
          </a:xfrm>
          <a:prstGeom prst="rect">
            <a:avLst/>
          </a:prstGeom>
          <a:effectLst/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52C2D924-8A00-4A74-A4F0-1F9CECAA2B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duotone>
              <a:srgbClr val="FEC309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2907" y="5527147"/>
            <a:ext cx="236270" cy="611122"/>
          </a:xfrm>
          <a:prstGeom prst="rect">
            <a:avLst/>
          </a:prstGeom>
          <a:effectLst/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33A18BDD-3AA4-444E-A5ED-6B0E01755924}"/>
              </a:ext>
            </a:extLst>
          </p:cNvPr>
          <p:cNvSpPr txBox="1"/>
          <p:nvPr/>
        </p:nvSpPr>
        <p:spPr>
          <a:xfrm>
            <a:off x="7116625" y="1661500"/>
            <a:ext cx="1603717" cy="2894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Retail distribution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54B1FA1-21FE-4464-A0A8-3D1F7DF22C0D}"/>
              </a:ext>
            </a:extLst>
          </p:cNvPr>
          <p:cNvSpPr txBox="1"/>
          <p:nvPr/>
        </p:nvSpPr>
        <p:spPr>
          <a:xfrm>
            <a:off x="4140004" y="1676353"/>
            <a:ext cx="1603717" cy="28944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Wholesale distribution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A63BCFF-8164-4E87-BE21-5BA87F2E2CE0}"/>
              </a:ext>
            </a:extLst>
          </p:cNvPr>
          <p:cNvSpPr txBox="1"/>
          <p:nvPr/>
        </p:nvSpPr>
        <p:spPr>
          <a:xfrm>
            <a:off x="1543908" y="1578608"/>
            <a:ext cx="1685775" cy="47672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R&amp;D, marketing,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prstClr val="black"/>
                </a:solidFill>
              </a:rPr>
              <a:t> manufacturing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E9C1A4C-B70A-44EC-BA74-FD9035CC50C5}"/>
              </a:ext>
            </a:extLst>
          </p:cNvPr>
          <p:cNvSpPr txBox="1"/>
          <p:nvPr/>
        </p:nvSpPr>
        <p:spPr>
          <a:xfrm>
            <a:off x="5930195" y="2230390"/>
            <a:ext cx="1360976" cy="255389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</a:rPr>
              <a:t>Drug acquisition cost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C8F042D-FDDB-4EA3-98C9-CA5BC4C5C663}"/>
              </a:ext>
            </a:extLst>
          </p:cNvPr>
          <p:cNvSpPr txBox="1"/>
          <p:nvPr/>
        </p:nvSpPr>
        <p:spPr>
          <a:xfrm>
            <a:off x="3122374" y="2208276"/>
            <a:ext cx="1064580" cy="255389"/>
          </a:xfrm>
          <a:prstGeom prst="roundRect">
            <a:avLst/>
          </a:prstGeom>
          <a:ln>
            <a:noFill/>
          </a:ln>
          <a:effectLst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solidFill>
                  <a:prstClr val="black"/>
                </a:solidFill>
              </a:rPr>
              <a:t>Wholesale price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9" name="Graphic 78" descr="Building">
            <a:extLst>
              <a:ext uri="{FF2B5EF4-FFF2-40B4-BE49-F238E27FC236}">
                <a16:creationId xmlns:a16="http://schemas.microsoft.com/office/drawing/2014/main" id="{C6C66207-779A-435D-AEB3-617275AB63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6790279" y="5455038"/>
            <a:ext cx="640080" cy="640080"/>
          </a:xfrm>
          <a:prstGeom prst="rect">
            <a:avLst/>
          </a:prstGeom>
          <a:effectLst/>
        </p:spPr>
      </p:pic>
      <p:sp>
        <p:nvSpPr>
          <p:cNvPr id="82" name="Text Placeholder 1">
            <a:extLst>
              <a:ext uri="{FF2B5EF4-FFF2-40B4-BE49-F238E27FC236}">
                <a16:creationId xmlns:a16="http://schemas.microsoft.com/office/drawing/2014/main" id="{7FA91502-0BFA-4A50-9399-20B4158A41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2712" y="280897"/>
            <a:ext cx="11302017" cy="446693"/>
          </a:xfrm>
          <a:effectLst/>
        </p:spPr>
        <p:txBody>
          <a:bodyPr/>
          <a:lstStyle/>
          <a:p>
            <a:r>
              <a:rPr lang="en-US" dirty="0">
                <a:solidFill>
                  <a:srgbClr val="992525"/>
                </a:solidFill>
              </a:rPr>
              <a:t>PBMs operate in a complex market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74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  <p:bldP spid="58" grpId="0"/>
      <p:bldP spid="59" grpId="0"/>
      <p:bldP spid="60" grpId="0"/>
      <p:bldP spid="61" grpId="0"/>
      <p:bldP spid="62" grpId="0"/>
      <p:bldP spid="63" grpId="0"/>
      <p:bldP spid="65" grpId="0" animBg="1"/>
      <p:bldP spid="67" grpId="0" animBg="1"/>
      <p:bldP spid="68" grpId="0" animBg="1"/>
      <p:bldP spid="69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Box 12">
            <a:extLst>
              <a:ext uri="{FF2B5EF4-FFF2-40B4-BE49-F238E27FC236}">
                <a16:creationId xmlns:a16="http://schemas.microsoft.com/office/drawing/2014/main" id="{F78F41BC-5E42-4C3E-9734-540F8146E9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7285" y="5013373"/>
            <a:ext cx="1885950" cy="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Plan pays 75%</a:t>
            </a:r>
          </a:p>
        </p:txBody>
      </p:sp>
      <p:sp>
        <p:nvSpPr>
          <p:cNvPr id="65" name="Text Box 13">
            <a:extLst>
              <a:ext uri="{FF2B5EF4-FFF2-40B4-BE49-F238E27FC236}">
                <a16:creationId xmlns:a16="http://schemas.microsoft.com/office/drawing/2014/main" id="{41BCD10C-754B-4EDF-8930-4FA58F453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59" y="5358006"/>
            <a:ext cx="2928938" cy="252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6" tIns="34278" rIns="68556" bIns="3427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Enrollee pays 100%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751E4BD2-503E-4CB9-82FB-63B18ECD54F4}"/>
              </a:ext>
            </a:extLst>
          </p:cNvPr>
          <p:cNvGrpSpPr/>
          <p:nvPr/>
        </p:nvGrpSpPr>
        <p:grpSpPr>
          <a:xfrm>
            <a:off x="-50225" y="1762057"/>
            <a:ext cx="6340191" cy="828026"/>
            <a:chOff x="2208445" y="1257586"/>
            <a:chExt cx="7354655" cy="788526"/>
          </a:xfrm>
        </p:grpSpPr>
        <p:sp>
          <p:nvSpPr>
            <p:cNvPr id="67" name="Text Box 6">
              <a:extLst>
                <a:ext uri="{FF2B5EF4-FFF2-40B4-BE49-F238E27FC236}">
                  <a16:creationId xmlns:a16="http://schemas.microsoft.com/office/drawing/2014/main" id="{14C64D76-C7ED-491F-9007-E739D43623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8445" y="1360240"/>
              <a:ext cx="1815721" cy="435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56" tIns="34278" rIns="68556" bIns="3427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CATASTROPHIC COVERAGE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F45B1DC-F6DA-473C-9931-91CEE57562CA}"/>
                </a:ext>
              </a:extLst>
            </p:cNvPr>
            <p:cNvGrpSpPr/>
            <p:nvPr/>
          </p:nvGrpSpPr>
          <p:grpSpPr>
            <a:xfrm>
              <a:off x="3949700" y="1257586"/>
              <a:ext cx="5613400" cy="788526"/>
              <a:chOff x="3527676" y="1626020"/>
              <a:chExt cx="5613400" cy="572869"/>
            </a:xfrm>
          </p:grpSpPr>
          <p:sp>
            <p:nvSpPr>
              <p:cNvPr id="69" name="Text Box 13">
                <a:extLst>
                  <a:ext uri="{FF2B5EF4-FFF2-40B4-BE49-F238E27FC236}">
                    <a16:creationId xmlns:a16="http://schemas.microsoft.com/office/drawing/2014/main" id="{03800BB9-FD93-4F39-AF00-C0F1831A50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20906" y="1626021"/>
                <a:ext cx="1420170" cy="572868"/>
              </a:xfrm>
              <a:prstGeom prst="rect">
                <a:avLst/>
              </a:prstGeom>
              <a:solidFill>
                <a:srgbClr val="053769"/>
              </a:solidFill>
              <a:ln>
                <a:noFill/>
              </a:ln>
            </p:spPr>
            <p:txBody>
              <a:bodyPr wrap="square" lIns="68556" tIns="34278" rIns="68556" bIns="34278" anchor="ctr" anchorCtr="0">
                <a:norm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Plan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15%</a:t>
                </a:r>
              </a:p>
            </p:txBody>
          </p:sp>
          <p:sp>
            <p:nvSpPr>
              <p:cNvPr id="70" name="Text Box 13">
                <a:extLst>
                  <a:ext uri="{FF2B5EF4-FFF2-40B4-BE49-F238E27FC236}">
                    <a16:creationId xmlns:a16="http://schemas.microsoft.com/office/drawing/2014/main" id="{33C86779-6A56-4ED5-BCB4-8772474BC35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973254" y="1626020"/>
                <a:ext cx="3747652" cy="572869"/>
              </a:xfrm>
              <a:prstGeom prst="rect">
                <a:avLst/>
              </a:prstGeom>
              <a:solidFill>
                <a:srgbClr val="9B9B23"/>
              </a:solidFill>
              <a:ln>
                <a:noFill/>
              </a:ln>
            </p:spPr>
            <p:txBody>
              <a:bodyPr wrap="square" lIns="68556" tIns="34278" rIns="68556" bIns="34278" anchor="ctr" anchorCtr="0">
                <a:norm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Government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85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80%</a:t>
                </a:r>
              </a:p>
            </p:txBody>
          </p:sp>
          <p:sp>
            <p:nvSpPr>
              <p:cNvPr id="71" name="Rectangle 7">
                <a:extLst>
                  <a:ext uri="{FF2B5EF4-FFF2-40B4-BE49-F238E27FC236}">
                    <a16:creationId xmlns:a16="http://schemas.microsoft.com/office/drawing/2014/main" id="{95A10E34-7178-4D85-AFBA-5C86AFD202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27676" y="1626020"/>
                <a:ext cx="445407" cy="540111"/>
              </a:xfrm>
              <a:prstGeom prst="rect">
                <a:avLst/>
              </a:prstGeom>
              <a:solidFill>
                <a:srgbClr val="991B0C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norm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5%</a:t>
                </a:r>
              </a:p>
            </p:txBody>
          </p:sp>
        </p:grp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B6CDF02-D866-4824-A4E6-FCDC0E08E43B}"/>
              </a:ext>
            </a:extLst>
          </p:cNvPr>
          <p:cNvCxnSpPr/>
          <p:nvPr/>
        </p:nvCxnSpPr>
        <p:spPr>
          <a:xfrm>
            <a:off x="1188529" y="3566301"/>
            <a:ext cx="6452167" cy="0"/>
          </a:xfrm>
          <a:prstGeom prst="line">
            <a:avLst/>
          </a:prstGeom>
          <a:noFill/>
          <a:ln w="12700" cap="flat" cmpd="sng" algn="ctr">
            <a:solidFill>
              <a:srgbClr val="FFFFFF"/>
            </a:solidFill>
            <a:prstDash val="dash"/>
          </a:ln>
          <a:effectLst/>
        </p:spPr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EE3CFF3-48FF-48D8-B667-2DCA818AE330}"/>
              </a:ext>
            </a:extLst>
          </p:cNvPr>
          <p:cNvGrpSpPr/>
          <p:nvPr/>
        </p:nvGrpSpPr>
        <p:grpSpPr>
          <a:xfrm>
            <a:off x="86786" y="2490364"/>
            <a:ext cx="6203180" cy="1069991"/>
            <a:chOff x="2334509" y="1985893"/>
            <a:chExt cx="7231239" cy="1061529"/>
          </a:xfrm>
        </p:grpSpPr>
        <p:sp>
          <p:nvSpPr>
            <p:cNvPr id="74" name="Text Box 13">
              <a:extLst>
                <a:ext uri="{FF2B5EF4-FFF2-40B4-BE49-F238E27FC236}">
                  <a16:creationId xmlns:a16="http://schemas.microsoft.com/office/drawing/2014/main" id="{13B74C42-36C4-484B-8D39-32457C94CD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00207" y="2000064"/>
              <a:ext cx="665371" cy="1047358"/>
            </a:xfrm>
            <a:prstGeom prst="rect">
              <a:avLst/>
            </a:prstGeom>
            <a:solidFill>
              <a:srgbClr val="053769"/>
            </a:solidFill>
            <a:ln>
              <a:noFill/>
            </a:ln>
          </p:spPr>
          <p:txBody>
            <a:bodyPr wrap="square" lIns="68556" tIns="34278" rIns="68556" bIns="34278" anchor="ctr" anchorCtr="0">
              <a:norm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Plan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5%</a:t>
              </a:r>
            </a:p>
          </p:txBody>
        </p:sp>
        <p:sp>
          <p:nvSpPr>
            <p:cNvPr id="75" name="Text Box 13">
              <a:extLst>
                <a:ext uri="{FF2B5EF4-FFF2-40B4-BE49-F238E27FC236}">
                  <a16:creationId xmlns:a16="http://schemas.microsoft.com/office/drawing/2014/main" id="{52390D90-2616-4476-B903-7DC77B673D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33369" y="2012764"/>
              <a:ext cx="3266838" cy="1033188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txBody>
            <a:bodyPr wrap="square" lIns="68556" tIns="34278" rIns="68556" bIns="34278" anchor="ctr" anchorCtr="0">
              <a:norm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Manufacturer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85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70%</a:t>
              </a:r>
            </a:p>
          </p:txBody>
        </p:sp>
        <p:sp>
          <p:nvSpPr>
            <p:cNvPr id="76" name="Rectangle 7">
              <a:extLst>
                <a:ext uri="{FF2B5EF4-FFF2-40B4-BE49-F238E27FC236}">
                  <a16:creationId xmlns:a16="http://schemas.microsoft.com/office/drawing/2014/main" id="{70B7B05C-E95C-4422-9629-EE60360921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4545" y="2000063"/>
              <a:ext cx="1706137" cy="1047359"/>
            </a:xfrm>
            <a:prstGeom prst="rect">
              <a:avLst/>
            </a:prstGeom>
            <a:solidFill>
              <a:srgbClr val="991B0C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Enrollee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25%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31CBF9C-3A0F-4545-920C-3D0EEF30B864}"/>
                </a:ext>
              </a:extLst>
            </p:cNvPr>
            <p:cNvCxnSpPr>
              <a:cxnSpLocks/>
            </p:cNvCxnSpPr>
            <p:nvPr/>
          </p:nvCxnSpPr>
          <p:spPr>
            <a:xfrm>
              <a:off x="2334509" y="1985893"/>
              <a:ext cx="7231239" cy="31642"/>
            </a:xfrm>
            <a:prstGeom prst="line">
              <a:avLst/>
            </a:prstGeom>
            <a:noFill/>
            <a:ln w="38100" cap="flat" cmpd="sng" algn="ctr">
              <a:solidFill>
                <a:srgbClr val="808080"/>
              </a:solidFill>
              <a:prstDash val="sysDot"/>
            </a:ln>
            <a:effectLst/>
          </p:spPr>
        </p:cxnSp>
        <p:sp>
          <p:nvSpPr>
            <p:cNvPr id="78" name="Text Box 6">
              <a:extLst>
                <a:ext uri="{FF2B5EF4-FFF2-40B4-BE49-F238E27FC236}">
                  <a16:creationId xmlns:a16="http://schemas.microsoft.com/office/drawing/2014/main" id="{36211CD6-EBE6-4FDA-8960-B319EE41B1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18400" y="2467534"/>
              <a:ext cx="692391" cy="219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56" tIns="34278" rIns="68556" bIns="3427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Brand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70C3A52-FCF4-43BF-8AAB-030F2539D0D9}"/>
              </a:ext>
            </a:extLst>
          </p:cNvPr>
          <p:cNvGrpSpPr/>
          <p:nvPr/>
        </p:nvGrpSpPr>
        <p:grpSpPr>
          <a:xfrm>
            <a:off x="51972" y="4500018"/>
            <a:ext cx="6232247" cy="1640131"/>
            <a:chOff x="2309778" y="3995547"/>
            <a:chExt cx="7255441" cy="1640131"/>
          </a:xfrm>
        </p:grpSpPr>
        <p:sp>
          <p:nvSpPr>
            <p:cNvPr id="80" name="Rectangle 7">
              <a:extLst>
                <a:ext uri="{FF2B5EF4-FFF2-40B4-BE49-F238E27FC236}">
                  <a16:creationId xmlns:a16="http://schemas.microsoft.com/office/drawing/2014/main" id="{7922F336-4709-4E4A-9411-8976DDA62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2371" y="3995548"/>
              <a:ext cx="1698310" cy="1640130"/>
            </a:xfrm>
            <a:prstGeom prst="rect">
              <a:avLst/>
            </a:prstGeom>
            <a:solidFill>
              <a:srgbClr val="991B0C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Enrollee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25%</a:t>
              </a:r>
            </a:p>
          </p:txBody>
        </p:sp>
        <p:sp>
          <p:nvSpPr>
            <p:cNvPr id="81" name="Text Box 6">
              <a:extLst>
                <a:ext uri="{FF2B5EF4-FFF2-40B4-BE49-F238E27FC236}">
                  <a16:creationId xmlns:a16="http://schemas.microsoft.com/office/drawing/2014/main" id="{904C91B8-6561-4DAC-BE10-8BDDFB6B07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9778" y="4406759"/>
              <a:ext cx="1584297" cy="650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56" tIns="34278" rIns="68556" bIns="3427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INITIAL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COVERAGE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PERIOD</a:t>
              </a:r>
            </a:p>
          </p:txBody>
        </p:sp>
        <p:sp>
          <p:nvSpPr>
            <p:cNvPr id="82" name="Rectangle 7">
              <a:extLst>
                <a:ext uri="{FF2B5EF4-FFF2-40B4-BE49-F238E27FC236}">
                  <a16:creationId xmlns:a16="http://schemas.microsoft.com/office/drawing/2014/main" id="{84E5A40D-7050-40E4-A3E0-A15643029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40681" y="3995547"/>
              <a:ext cx="3924538" cy="1621438"/>
            </a:xfrm>
            <a:prstGeom prst="rect">
              <a:avLst/>
            </a:prstGeom>
            <a:solidFill>
              <a:srgbClr val="053769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>
              <a:norm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Plan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75%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D7194C9-E73C-497C-B12A-302F72C3519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0530" y="4008453"/>
              <a:ext cx="7154688" cy="9773"/>
            </a:xfrm>
            <a:prstGeom prst="line">
              <a:avLst/>
            </a:prstGeom>
            <a:noFill/>
            <a:ln w="38100" cap="flat" cmpd="sng" algn="ctr">
              <a:solidFill>
                <a:srgbClr val="808080"/>
              </a:solidFill>
              <a:prstDash val="sysDot"/>
            </a:ln>
            <a:effectLst/>
          </p:spPr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9199967-20A3-40FA-B7E5-2E9DC174DE8E}"/>
              </a:ext>
            </a:extLst>
          </p:cNvPr>
          <p:cNvGrpSpPr/>
          <p:nvPr/>
        </p:nvGrpSpPr>
        <p:grpSpPr>
          <a:xfrm>
            <a:off x="137828" y="6113124"/>
            <a:ext cx="6152138" cy="499008"/>
            <a:chOff x="2378780" y="5608653"/>
            <a:chExt cx="7186800" cy="444659"/>
          </a:xfrm>
        </p:grpSpPr>
        <p:sp>
          <p:nvSpPr>
            <p:cNvPr id="85" name="Text Box 5">
              <a:extLst>
                <a:ext uri="{FF2B5EF4-FFF2-40B4-BE49-F238E27FC236}">
                  <a16:creationId xmlns:a16="http://schemas.microsoft.com/office/drawing/2014/main" id="{78268281-3FF3-4A9E-8249-6B5E68C963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78780" y="5645450"/>
              <a:ext cx="1295819" cy="407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8556" tIns="34278" rIns="68556" bIns="34278" anchor="ctr" anchorCtr="0">
              <a:no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DEDUCTIBLE</a:t>
              </a:r>
            </a:p>
          </p:txBody>
        </p:sp>
        <p:sp>
          <p:nvSpPr>
            <p:cNvPr id="86" name="Rectangle 7">
              <a:extLst>
                <a:ext uri="{FF2B5EF4-FFF2-40B4-BE49-F238E27FC236}">
                  <a16:creationId xmlns:a16="http://schemas.microsoft.com/office/drawing/2014/main" id="{21EF9523-8006-4BBF-B6F7-D5ECA6C7D3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6692" y="5616985"/>
              <a:ext cx="5648888" cy="407862"/>
            </a:xfrm>
            <a:prstGeom prst="rect">
              <a:avLst/>
            </a:prstGeom>
            <a:solidFill>
              <a:srgbClr val="991B0C"/>
            </a:solidFill>
            <a:ln w="19050">
              <a:noFill/>
              <a:miter lim="800000"/>
              <a:headEnd/>
              <a:tailEnd/>
            </a:ln>
          </p:spPr>
          <p:txBody>
            <a:bodyPr wrap="none" anchor="ctr">
              <a:normAutofit fontScale="85000" lnSpcReduction="20000"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Enrollee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 panose="020B0604020202020204" pitchFamily="34" charset="0"/>
                </a:rPr>
                <a:t>100%</a:t>
              </a:r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6D0AAF6-9AF3-4737-8373-E2202EC7FA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04180" y="5608653"/>
              <a:ext cx="7154688" cy="9773"/>
            </a:xfrm>
            <a:prstGeom prst="line">
              <a:avLst/>
            </a:prstGeom>
            <a:noFill/>
            <a:ln w="38100" cap="flat" cmpd="sng" algn="ctr">
              <a:solidFill>
                <a:srgbClr val="808080"/>
              </a:solidFill>
              <a:prstDash val="sysDot"/>
            </a:ln>
            <a:effectLst/>
          </p:spPr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B1566839-11D7-43FB-9AEE-31E79D052D02}"/>
              </a:ext>
            </a:extLst>
          </p:cNvPr>
          <p:cNvGrpSpPr/>
          <p:nvPr/>
        </p:nvGrpSpPr>
        <p:grpSpPr>
          <a:xfrm>
            <a:off x="81275" y="3332661"/>
            <a:ext cx="6208691" cy="1225906"/>
            <a:chOff x="2322226" y="2828190"/>
            <a:chExt cx="7242113" cy="116623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32CDAC3B-3914-44BA-802B-9EEC3F262598}"/>
                </a:ext>
              </a:extLst>
            </p:cNvPr>
            <p:cNvGrpSpPr/>
            <p:nvPr/>
          </p:nvGrpSpPr>
          <p:grpSpPr>
            <a:xfrm>
              <a:off x="2322226" y="2828190"/>
              <a:ext cx="7242113" cy="1166233"/>
              <a:chOff x="2323106" y="2829703"/>
              <a:chExt cx="7242113" cy="1166233"/>
            </a:xfrm>
          </p:grpSpPr>
          <p:sp>
            <p:nvSpPr>
              <p:cNvPr id="91" name="Rectangle 7">
                <a:extLst>
                  <a:ext uri="{FF2B5EF4-FFF2-40B4-BE49-F238E27FC236}">
                    <a16:creationId xmlns:a16="http://schemas.microsoft.com/office/drawing/2014/main" id="{E61A73B4-7A93-4908-AEC9-B19EFF37D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0554" y="3034905"/>
                <a:ext cx="1711008" cy="961031"/>
              </a:xfrm>
              <a:prstGeom prst="rect">
                <a:avLst/>
              </a:prstGeom>
              <a:solidFill>
                <a:srgbClr val="991B0C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norm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Enrollee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25%</a:t>
                </a:r>
              </a:p>
            </p:txBody>
          </p:sp>
          <p:sp>
            <p:nvSpPr>
              <p:cNvPr id="92" name="Text Box 6">
                <a:extLst>
                  <a:ext uri="{FF2B5EF4-FFF2-40B4-BE49-F238E27FC236}">
                    <a16:creationId xmlns:a16="http://schemas.microsoft.com/office/drawing/2014/main" id="{18C988C5-A758-446A-A223-7EEADD2872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23106" y="2829703"/>
                <a:ext cx="1587386" cy="4347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56" tIns="34278" rIns="68556" bIns="34278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COVERAGE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GAP</a:t>
                </a:r>
              </a:p>
            </p:txBody>
          </p:sp>
          <p:sp>
            <p:nvSpPr>
              <p:cNvPr id="93" name="Rectangle 7">
                <a:extLst>
                  <a:ext uri="{FF2B5EF4-FFF2-40B4-BE49-F238E27FC236}">
                    <a16:creationId xmlns:a16="http://schemas.microsoft.com/office/drawing/2014/main" id="{75BCBEB9-E9C5-4C8C-A3AE-B3A4343983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633721" y="3034905"/>
                <a:ext cx="3931498" cy="950216"/>
              </a:xfrm>
              <a:prstGeom prst="rect">
                <a:avLst/>
              </a:prstGeom>
              <a:solidFill>
                <a:srgbClr val="053769"/>
              </a:solidFill>
              <a:ln w="19050">
                <a:noFill/>
                <a:miter lim="800000"/>
                <a:headEnd/>
                <a:tailEnd/>
              </a:ln>
            </p:spPr>
            <p:txBody>
              <a:bodyPr wrap="none" anchor="ctr">
                <a:norm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Plan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Arial" panose="020B0604020202020204" pitchFamily="34" charset="0"/>
                  </a:rPr>
                  <a:t>75%</a:t>
                </a:r>
              </a:p>
            </p:txBody>
          </p:sp>
          <p:sp>
            <p:nvSpPr>
              <p:cNvPr id="94" name="Text Box 6">
                <a:extLst>
                  <a:ext uri="{FF2B5EF4-FFF2-40B4-BE49-F238E27FC236}">
                    <a16:creationId xmlns:a16="http://schemas.microsoft.com/office/drawing/2014/main" id="{F2AE0C4A-DDFD-475A-B57B-88F9911CA6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2086" y="3410060"/>
                <a:ext cx="865070" cy="2215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56" tIns="34278" rIns="68556" bIns="34278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Generic</a:t>
                </a:r>
                <a:endPara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0B59E88-15AC-44B4-A273-94B2222B39FC}"/>
                </a:ext>
              </a:extLst>
            </p:cNvPr>
            <p:cNvCxnSpPr>
              <a:cxnSpLocks/>
            </p:cNvCxnSpPr>
            <p:nvPr/>
          </p:nvCxnSpPr>
          <p:spPr>
            <a:xfrm>
              <a:off x="3949700" y="3043256"/>
              <a:ext cx="5609168" cy="12628"/>
            </a:xfrm>
            <a:prstGeom prst="line">
              <a:avLst/>
            </a:prstGeom>
            <a:noFill/>
            <a:ln w="15875" cap="flat" cmpd="sng" algn="ctr">
              <a:solidFill>
                <a:srgbClr val="808080"/>
              </a:solidFill>
              <a:prstDash val="sysDot"/>
            </a:ln>
            <a:effectLst/>
          </p:spPr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9A300D8-3AE0-473B-9E53-066A98C962FF}"/>
              </a:ext>
            </a:extLst>
          </p:cNvPr>
          <p:cNvSpPr txBox="1"/>
          <p:nvPr/>
        </p:nvSpPr>
        <p:spPr>
          <a:xfrm>
            <a:off x="1550737" y="1311011"/>
            <a:ext cx="4634833" cy="36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Medicare Part D Standard Benefit Design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F32607B-C6A8-413B-9111-008A1D7A9127}"/>
              </a:ext>
            </a:extLst>
          </p:cNvPr>
          <p:cNvSpPr txBox="1"/>
          <p:nvPr/>
        </p:nvSpPr>
        <p:spPr>
          <a:xfrm>
            <a:off x="6885700" y="1311011"/>
            <a:ext cx="4634833" cy="36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Medicare Part D Actual Plan Design</a:t>
            </a:r>
          </a:p>
        </p:txBody>
      </p:sp>
      <p:sp>
        <p:nvSpPr>
          <p:cNvPr id="97" name="Text Placeholder 1">
            <a:extLst>
              <a:ext uri="{FF2B5EF4-FFF2-40B4-BE49-F238E27FC236}">
                <a16:creationId xmlns:a16="http://schemas.microsoft.com/office/drawing/2014/main" id="{4BE5D36D-ACC1-4505-9BF5-9EA773F522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6642" y="277594"/>
            <a:ext cx="10948519" cy="548640"/>
          </a:xfrm>
        </p:spPr>
        <p:txBody>
          <a:bodyPr/>
          <a:lstStyle/>
          <a:p>
            <a:r>
              <a:rPr lang="en-US" sz="3000" dirty="0">
                <a:solidFill>
                  <a:srgbClr val="992525"/>
                </a:solidFill>
              </a:rPr>
              <a:t>PBMs develop formularies and negotiate rebates</a:t>
            </a:r>
            <a:br>
              <a:rPr lang="en-US" sz="3000" dirty="0">
                <a:solidFill>
                  <a:srgbClr val="992525"/>
                </a:solidFill>
              </a:rPr>
            </a:br>
            <a:r>
              <a:rPr lang="en-US" sz="3000" dirty="0">
                <a:solidFill>
                  <a:srgbClr val="992525"/>
                </a:solidFill>
              </a:rPr>
              <a:t>with manufacturers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C2A799-015A-400B-836D-A82F486E32E6}"/>
              </a:ext>
            </a:extLst>
          </p:cNvPr>
          <p:cNvSpPr/>
          <p:nvPr/>
        </p:nvSpPr>
        <p:spPr>
          <a:xfrm>
            <a:off x="1357086" y="2444645"/>
            <a:ext cx="45719" cy="45719"/>
          </a:xfrm>
          <a:prstGeom prst="rect">
            <a:avLst/>
          </a:prstGeom>
          <a:solidFill>
            <a:srgbClr val="FFCC00">
              <a:alpha val="86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258FCB-9E63-42C6-B2B6-AD49DB44B33D}"/>
              </a:ext>
            </a:extLst>
          </p:cNvPr>
          <p:cNvGrpSpPr/>
          <p:nvPr/>
        </p:nvGrpSpPr>
        <p:grpSpPr>
          <a:xfrm>
            <a:off x="6392024" y="1764567"/>
            <a:ext cx="5799976" cy="4707274"/>
            <a:chOff x="6392024" y="1764567"/>
            <a:chExt cx="5799976" cy="470727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E713871-0081-4956-9190-1A807BA760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-1523" b="80541"/>
            <a:stretch/>
          </p:blipFill>
          <p:spPr>
            <a:xfrm>
              <a:off x="6406772" y="2383250"/>
              <a:ext cx="5785228" cy="592594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F48F159-EA34-4392-B31F-89A0EB8D9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92024" y="1764567"/>
              <a:ext cx="5418465" cy="621302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29812AF-A829-416F-861C-F6FE397BC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8659" r="59066" b="834"/>
            <a:stretch/>
          </p:blipFill>
          <p:spPr>
            <a:xfrm>
              <a:off x="7197247" y="2842890"/>
              <a:ext cx="3452671" cy="3628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932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B536101-85DB-42FC-9D6A-F326F1605E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5429486"/>
              </p:ext>
            </p:extLst>
          </p:nvPr>
        </p:nvGraphicFramePr>
        <p:xfrm>
          <a:off x="541866" y="653216"/>
          <a:ext cx="11108268" cy="5848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>
            <a:extLst>
              <a:ext uri="{FF2B5EF4-FFF2-40B4-BE49-F238E27FC236}">
                <a16:creationId xmlns:a16="http://schemas.microsoft.com/office/drawing/2014/main" id="{B0B48540-B159-4F7B-8558-9ADCA9634433}"/>
              </a:ext>
            </a:extLst>
          </p:cNvPr>
          <p:cNvSpPr txBox="1"/>
          <p:nvPr/>
        </p:nvSpPr>
        <p:spPr>
          <a:xfrm>
            <a:off x="9797532" y="903572"/>
            <a:ext cx="1852602" cy="41112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rgbClr val="000000"/>
                </a:solidFill>
              </a:rPr>
              <a:t>Intermediate Estimates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6923DA13-BBDD-4DE7-871B-497A38160DE6}"/>
              </a:ext>
            </a:extLst>
          </p:cNvPr>
          <p:cNvSpPr txBox="1">
            <a:spLocks/>
          </p:cNvSpPr>
          <p:nvPr/>
        </p:nvSpPr>
        <p:spPr>
          <a:xfrm>
            <a:off x="106642" y="277594"/>
            <a:ext cx="10948519" cy="5486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30936" indent="-292608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―"/>
              <a:defRPr sz="17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992525"/>
                </a:solidFill>
              </a:rPr>
              <a:t>Rebates have increased considerably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DC8C3F15-C1EF-4FAD-839E-C56CA3159A71}"/>
              </a:ext>
            </a:extLst>
          </p:cNvPr>
          <p:cNvSpPr txBox="1">
            <a:spLocks/>
          </p:cNvSpPr>
          <p:nvPr/>
        </p:nvSpPr>
        <p:spPr>
          <a:xfrm>
            <a:off x="0" y="6507759"/>
            <a:ext cx="4678794" cy="298424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Source: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Medicare Trustees Reports. Table IV.B8.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41313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404924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903753" y="1273652"/>
          <a:ext cx="8593090" cy="5181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179224" y="3002726"/>
            <a:ext cx="2828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Medicare Part D 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Beneficiary Premium</a:t>
            </a:r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6F73F94E-575A-488A-83A3-938AFD743A12}"/>
              </a:ext>
            </a:extLst>
          </p:cNvPr>
          <p:cNvSpPr txBox="1">
            <a:spLocks/>
          </p:cNvSpPr>
          <p:nvPr/>
        </p:nvSpPr>
        <p:spPr>
          <a:xfrm>
            <a:off x="234476" y="162489"/>
            <a:ext cx="9833863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accent2"/>
                </a:solidFill>
              </a:rPr>
              <a:t>Rebate growth has helped keep Part D premiums low 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E6DA5FC-9AA7-46AA-8ECE-DDF439FBF7D7}"/>
              </a:ext>
            </a:extLst>
          </p:cNvPr>
          <p:cNvSpPr txBox="1">
            <a:spLocks/>
          </p:cNvSpPr>
          <p:nvPr/>
        </p:nvSpPr>
        <p:spPr>
          <a:xfrm>
            <a:off x="0" y="6525631"/>
            <a:ext cx="11364686" cy="25834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Book Antiqu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itchFamily="34" charset="0"/>
              <a:buNone/>
            </a:pPr>
            <a:r>
              <a:rPr lang="en-US" sz="1200" b="1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 </a:t>
            </a:r>
            <a:r>
              <a:rPr lang="en-US" sz="1200" dirty="0">
                <a:solidFill>
                  <a:srgbClr val="14131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using CMS Annual Releases of Part D National Average Bid Amount and Other Part C &amp; D Bid Information.  </a:t>
            </a:r>
            <a:endParaRPr lang="en-US" sz="900" dirty="0">
              <a:solidFill>
                <a:srgbClr val="141313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2966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957FC8-EB20-447E-B057-7B430256CEFA}"/>
              </a:ext>
            </a:extLst>
          </p:cNvPr>
          <p:cNvSpPr txBox="1">
            <a:spLocks/>
          </p:cNvSpPr>
          <p:nvPr/>
        </p:nvSpPr>
        <p:spPr>
          <a:xfrm>
            <a:off x="1988288" y="255716"/>
            <a:ext cx="9852361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Outline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F46DF16-2488-4F25-993D-64C811F8EB2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368551" y="1154796"/>
            <a:ext cx="9364133" cy="4370554"/>
          </a:xfrm>
        </p:spPr>
        <p:txBody>
          <a:bodyPr/>
          <a:lstStyle/>
          <a:p>
            <a:r>
              <a:rPr lang="en-US" sz="2800" dirty="0"/>
              <a:t>Pharmacy Benefit Managers (PBMs):</a:t>
            </a:r>
          </a:p>
          <a:p>
            <a:pPr lvl="1">
              <a:spcAft>
                <a:spcPts val="1200"/>
              </a:spcAft>
            </a:pPr>
            <a:r>
              <a:rPr lang="en-US" sz="2800" dirty="0"/>
              <a:t>Overview  </a:t>
            </a:r>
          </a:p>
          <a:p>
            <a:pPr lvl="1">
              <a:spcAft>
                <a:spcPts val="1200"/>
              </a:spcAft>
            </a:pPr>
            <a:r>
              <a:rPr lang="en-US" sz="2800" dirty="0"/>
              <a:t>Schaeffer Center research on market impact</a:t>
            </a:r>
          </a:p>
          <a:p>
            <a:pPr lvl="1">
              <a:spcAft>
                <a:spcPts val="1200"/>
              </a:spcAft>
            </a:pPr>
            <a:r>
              <a:rPr lang="en-US" sz="2800" dirty="0"/>
              <a:t>Market consolidation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06784D-E5C8-448C-BEDB-11B8B6D4263E}"/>
              </a:ext>
            </a:extLst>
          </p:cNvPr>
          <p:cNvSpPr/>
          <p:nvPr/>
        </p:nvSpPr>
        <p:spPr>
          <a:xfrm>
            <a:off x="2211572" y="2198450"/>
            <a:ext cx="9364133" cy="875489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2000" b="1" kern="0" spc="26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5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DE957FC8-EB20-447E-B057-7B430256CEFA}"/>
              </a:ext>
            </a:extLst>
          </p:cNvPr>
          <p:cNvSpPr txBox="1">
            <a:spLocks/>
          </p:cNvSpPr>
          <p:nvPr/>
        </p:nvSpPr>
        <p:spPr>
          <a:xfrm>
            <a:off x="158622" y="255716"/>
            <a:ext cx="11682027" cy="4466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28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740664" indent="-283464" algn="l" defTabSz="457200" rtl="0" eaLnBrk="1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ct val="125000"/>
              <a:buFont typeface="Arial" panose="020B0604020202020204" pitchFamily="34" charset="0"/>
              <a:buChar char="‒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576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lnSpc>
                <a:spcPct val="100000"/>
              </a:lnSpc>
              <a:spcBef>
                <a:spcPts val="432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1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considerable </a:t>
            </a:r>
            <a:r>
              <a:rPr lang="en-US" sz="3000" dirty="0">
                <a:solidFill>
                  <a:srgbClr val="991B0C"/>
                </a:solidFill>
                <a:latin typeface="Arial" panose="020B0604020202020204"/>
              </a:rPr>
              <a:t>share of rebates and concessions are </a:t>
            </a:r>
            <a:br>
              <a:rPr lang="en-US" sz="3000" dirty="0">
                <a:solidFill>
                  <a:srgbClr val="991B0C"/>
                </a:solidFill>
                <a:latin typeface="Arial" panose="020B0604020202020204"/>
              </a:rPr>
            </a:br>
            <a:r>
              <a:rPr lang="en-US" sz="3000" dirty="0">
                <a:solidFill>
                  <a:srgbClr val="991B0C"/>
                </a:solidFill>
                <a:latin typeface="Arial" panose="020B0604020202020204"/>
              </a:rPr>
              <a:t>captured by intermediaries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991B0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CB9C9DA-6E7A-4A13-A27D-9C2C846237A4}"/>
              </a:ext>
            </a:extLst>
          </p:cNvPr>
          <p:cNvGrpSpPr/>
          <p:nvPr/>
        </p:nvGrpSpPr>
        <p:grpSpPr>
          <a:xfrm>
            <a:off x="2009236" y="1431917"/>
            <a:ext cx="6220185" cy="772905"/>
            <a:chOff x="5076072" y="1751162"/>
            <a:chExt cx="6481519" cy="772905"/>
          </a:xfrm>
          <a:solidFill>
            <a:schemeClr val="bg1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A8526CA-49A1-4E56-9661-65AAF0132EA0}"/>
                </a:ext>
              </a:extLst>
            </p:cNvPr>
            <p:cNvSpPr/>
            <p:nvPr/>
          </p:nvSpPr>
          <p:spPr>
            <a:xfrm>
              <a:off x="5076072" y="1751162"/>
              <a:ext cx="6481519" cy="772905"/>
            </a:xfrm>
            <a:prstGeom prst="roundRect">
              <a:avLst/>
            </a:prstGeom>
            <a:grpFill/>
            <a:ln w="57150">
              <a:solidFill>
                <a:srgbClr val="991B1E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pPr algn="ctr"/>
              <a:endParaRPr lang="en-US" sz="2000" b="1" kern="0" spc="260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53AB56B-0ADA-4591-9A0A-0C361A188B98}"/>
                </a:ext>
              </a:extLst>
            </p:cNvPr>
            <p:cNvSpPr/>
            <p:nvPr/>
          </p:nvSpPr>
          <p:spPr>
            <a:xfrm>
              <a:off x="5263119" y="1783671"/>
              <a:ext cx="6103088" cy="707886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dirty="0"/>
                <a:t>Intermediaries capture </a:t>
              </a:r>
              <a:r>
                <a:rPr lang="en-US" sz="2200" b="1" dirty="0">
                  <a:solidFill>
                    <a:srgbClr val="991B0C"/>
                  </a:solidFill>
                </a:rPr>
                <a:t>$41 </a:t>
              </a:r>
              <a:r>
                <a:rPr lang="en-US" dirty="0"/>
                <a:t>of every </a:t>
              </a:r>
              <a:r>
                <a:rPr lang="en-US" sz="2200" b="1" dirty="0">
                  <a:solidFill>
                    <a:srgbClr val="991B0C"/>
                  </a:solidFill>
                </a:rPr>
                <a:t>$100 </a:t>
              </a:r>
              <a:br>
                <a:rPr lang="en-US" sz="2200" b="1" dirty="0">
                  <a:solidFill>
                    <a:srgbClr val="991B0C"/>
                  </a:solidFill>
                </a:rPr>
              </a:br>
              <a:r>
                <a:rPr lang="en-US" dirty="0"/>
                <a:t>spent on retail prescription drugs</a:t>
              </a:r>
            </a:p>
          </p:txBody>
        </p:sp>
      </p:grp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D213442-F3BC-4020-A8AD-930094D8FB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9157230"/>
              </p:ext>
            </p:extLst>
          </p:nvPr>
        </p:nvGraphicFramePr>
        <p:xfrm>
          <a:off x="453991" y="2431959"/>
          <a:ext cx="9320630" cy="4972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3028B208-69A0-4C14-B316-78EE95E354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" t="2089" r="3285"/>
          <a:stretch/>
        </p:blipFill>
        <p:spPr>
          <a:xfrm>
            <a:off x="9436110" y="2018067"/>
            <a:ext cx="2057698" cy="262971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56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774451E-AE5A-4914-BD6D-23FB713ECE91}"/>
              </a:ext>
            </a:extLst>
          </p:cNvPr>
          <p:cNvSpPr/>
          <p:nvPr/>
        </p:nvSpPr>
        <p:spPr>
          <a:xfrm>
            <a:off x="0" y="615462"/>
            <a:ext cx="10207557" cy="35424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26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895FC8F2-7415-48B2-845B-45E3787088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4963535"/>
              </p:ext>
            </p:extLst>
          </p:nvPr>
        </p:nvGraphicFramePr>
        <p:xfrm>
          <a:off x="0" y="1666489"/>
          <a:ext cx="9801004" cy="4293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331D65A-9072-4780-BA39-987F338747C7}"/>
              </a:ext>
            </a:extLst>
          </p:cNvPr>
          <p:cNvSpPr txBox="1"/>
          <p:nvPr/>
        </p:nvSpPr>
        <p:spPr>
          <a:xfrm>
            <a:off x="10038554" y="3685893"/>
            <a:ext cx="22566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991B1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Cost to the healthcare system remained flat</a:t>
            </a:r>
          </a:p>
        </p:txBody>
      </p:sp>
      <p:sp>
        <p:nvSpPr>
          <p:cNvPr id="17" name="Right Bracket 16">
            <a:extLst>
              <a:ext uri="{FF2B5EF4-FFF2-40B4-BE49-F238E27FC236}">
                <a16:creationId xmlns:a16="http://schemas.microsoft.com/office/drawing/2014/main" id="{2A26254A-EE2E-4D3F-8A36-136C5C4EBC0D}"/>
              </a:ext>
            </a:extLst>
          </p:cNvPr>
          <p:cNvSpPr/>
          <p:nvPr/>
        </p:nvSpPr>
        <p:spPr>
          <a:xfrm>
            <a:off x="9376925" y="4318754"/>
            <a:ext cx="143328" cy="1189109"/>
          </a:xfrm>
          <a:prstGeom prst="rightBracket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Graphic 17" descr="Line arrow: Counter-clockwise curve outline">
            <a:extLst>
              <a:ext uri="{FF2B5EF4-FFF2-40B4-BE49-F238E27FC236}">
                <a16:creationId xmlns:a16="http://schemas.microsoft.com/office/drawing/2014/main" id="{1CD17E33-A740-467E-8B96-819923F7A9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b="35988"/>
          <a:stretch/>
        </p:blipFill>
        <p:spPr>
          <a:xfrm rot="1586572" flipH="1">
            <a:off x="9343207" y="3995589"/>
            <a:ext cx="940778" cy="646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7B5542-479A-4FF3-8E64-12286DCDF224}"/>
              </a:ext>
            </a:extLst>
          </p:cNvPr>
          <p:cNvSpPr txBox="1"/>
          <p:nvPr/>
        </p:nvSpPr>
        <p:spPr>
          <a:xfrm>
            <a:off x="10350750" y="4562755"/>
            <a:ext cx="184667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19FD7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Net price received by manufacturers decreased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519FD7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Graphic 19" descr="Line arrow: Counter-clockwise curve outline">
            <a:extLst>
              <a:ext uri="{FF2B5EF4-FFF2-40B4-BE49-F238E27FC236}">
                <a16:creationId xmlns:a16="http://schemas.microsoft.com/office/drawing/2014/main" id="{B750E3AC-C26F-42CE-A6E9-7EE58BE35C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35988"/>
          <a:stretch/>
        </p:blipFill>
        <p:spPr>
          <a:xfrm rot="1586572" flipH="1">
            <a:off x="9594158" y="4654633"/>
            <a:ext cx="940778" cy="646331"/>
          </a:xfrm>
          <a:prstGeom prst="rect">
            <a:avLst/>
          </a:prstGeom>
        </p:spPr>
      </p:pic>
      <p:sp>
        <p:nvSpPr>
          <p:cNvPr id="21" name="Right Bracket 20">
            <a:extLst>
              <a:ext uri="{FF2B5EF4-FFF2-40B4-BE49-F238E27FC236}">
                <a16:creationId xmlns:a16="http://schemas.microsoft.com/office/drawing/2014/main" id="{E2597228-7BE4-4145-A4DA-71DDB5BD6BCC}"/>
              </a:ext>
            </a:extLst>
          </p:cNvPr>
          <p:cNvSpPr/>
          <p:nvPr/>
        </p:nvSpPr>
        <p:spPr>
          <a:xfrm>
            <a:off x="9607291" y="4940331"/>
            <a:ext cx="149469" cy="583186"/>
          </a:xfrm>
          <a:prstGeom prst="rightBracke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C27981D-CA4D-43DB-9FD3-EAEF76963BF5}"/>
              </a:ext>
            </a:extLst>
          </p:cNvPr>
          <p:cNvSpPr txBox="1"/>
          <p:nvPr/>
        </p:nvSpPr>
        <p:spPr>
          <a:xfrm>
            <a:off x="106642" y="6441906"/>
            <a:ext cx="85615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Source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7"/>
              </a:rPr>
              <a:t>: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7"/>
              </a:rPr>
              <a:t> Van Nuys et al.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(2021).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41313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 Placeholder 1">
            <a:extLst>
              <a:ext uri="{FF2B5EF4-FFF2-40B4-BE49-F238E27FC236}">
                <a16:creationId xmlns:a16="http://schemas.microsoft.com/office/drawing/2014/main" id="{4CA7D9FB-39AE-4739-B415-55B15D8BC4D2}"/>
              </a:ext>
            </a:extLst>
          </p:cNvPr>
          <p:cNvSpPr txBox="1">
            <a:spLocks/>
          </p:cNvSpPr>
          <p:nvPr/>
        </p:nvSpPr>
        <p:spPr>
          <a:xfrm>
            <a:off x="106642" y="277594"/>
            <a:ext cx="10948519" cy="54864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 typeface="Arial"/>
              <a:buNone/>
              <a:tabLst/>
              <a:defRPr sz="3200" b="1" i="0" kern="1200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30936" indent="-292608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―"/>
              <a:defRPr sz="17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SzPct val="100000"/>
              <a:buFont typeface="Arial" panose="020B0604020202020204" pitchFamily="34" charset="0"/>
              <a:buChar char="•"/>
              <a:defRPr sz="17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―"/>
              <a:defRPr sz="17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457200" rtl="0" eaLnBrk="1" latinLnBrk="0" hangingPunct="1">
              <a:lnSpc>
                <a:spcPct val="100000"/>
              </a:lnSpc>
              <a:spcBef>
                <a:spcPts val="768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700" b="0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992525"/>
                </a:solidFill>
              </a:rPr>
              <a:t>PBMs can reduce net prices paid to manufacturers </a:t>
            </a:r>
            <a:br>
              <a:rPr lang="en-US" sz="3000" dirty="0">
                <a:solidFill>
                  <a:srgbClr val="992525"/>
                </a:solidFill>
              </a:rPr>
            </a:br>
            <a:r>
              <a:rPr lang="en-US" sz="3000" dirty="0">
                <a:solidFill>
                  <a:srgbClr val="992525"/>
                </a:solidFill>
              </a:rPr>
              <a:t>but savings may not be shared by consumers  </a:t>
            </a:r>
          </a:p>
        </p:txBody>
      </p:sp>
    </p:spTree>
    <p:extLst>
      <p:ext uri="{BB962C8B-B14F-4D97-AF65-F5344CB8AC3E}">
        <p14:creationId xmlns:p14="http://schemas.microsoft.com/office/powerpoint/2010/main" val="403937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6" grpId="0" uiExpand="1">
        <p:bldSub>
          <a:bldChart bld="series"/>
        </p:bldSub>
      </p:bldGraphic>
      <p:bldP spid="16" grpId="0"/>
      <p:bldP spid="17" grpId="0" animBg="1"/>
      <p:bldP spid="4" grpId="0" animBg="1"/>
      <p:bldP spid="21" grpId="0" animBg="1"/>
    </p:bldLst>
  </p:timing>
</p:sld>
</file>

<file path=ppt/theme/theme1.xml><?xml version="1.0" encoding="utf-8"?>
<a:theme xmlns:a="http://schemas.openxmlformats.org/drawingml/2006/main" name="1_Bullet Master">
  <a:themeElements>
    <a:clrScheme name="Custom 1">
      <a:dk1>
        <a:srgbClr val="141313"/>
      </a:dk1>
      <a:lt1>
        <a:srgbClr val="FFFFFF"/>
      </a:lt1>
      <a:dk2>
        <a:srgbClr val="504C4C"/>
      </a:dk2>
      <a:lt2>
        <a:srgbClr val="FFCC2C"/>
      </a:lt2>
      <a:accent1>
        <a:srgbClr val="C5C2C2"/>
      </a:accent1>
      <a:accent2>
        <a:srgbClr val="991B1E"/>
      </a:accent2>
      <a:accent3>
        <a:srgbClr val="EE981A"/>
      </a:accent3>
      <a:accent4>
        <a:srgbClr val="5EBA96"/>
      </a:accent4>
      <a:accent5>
        <a:srgbClr val="519FD7"/>
      </a:accent5>
      <a:accent6>
        <a:srgbClr val="F3705A"/>
      </a:accent6>
      <a:hlink>
        <a:srgbClr val="991B1E"/>
      </a:hlink>
      <a:folHlink>
        <a:srgbClr val="FFCC2C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C00">
            <a:alpha val="86000"/>
          </a:srgbClr>
        </a:solidFill>
        <a:ln>
          <a:noFill/>
        </a:ln>
      </a:spPr>
      <a:bodyPr lIns="0" rIns="0" rtlCol="0" anchor="ctr"/>
      <a:lstStyle>
        <a:defPPr algn="ctr">
          <a:defRPr sz="2000" b="1" kern="0" spc="260" dirty="0" smtClean="0">
            <a:solidFill>
              <a:schemeClr val="bg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chaeffer Initiative Update (6)" id="{22126ACC-50FC-4D1F-901C-491684F66C88}" vid="{9D2236A8-2414-4728-9BBE-B13671C15EE8}"/>
    </a:ext>
  </a:extLst>
</a:theme>
</file>

<file path=ppt/theme/theme2.xml><?xml version="1.0" encoding="utf-8"?>
<a:theme xmlns:a="http://schemas.openxmlformats.org/drawingml/2006/main" name="Bullet Master">
  <a:themeElements>
    <a:clrScheme name="Custom 3">
      <a:dk1>
        <a:srgbClr val="141313"/>
      </a:dk1>
      <a:lt1>
        <a:srgbClr val="FFFFFF"/>
      </a:lt1>
      <a:dk2>
        <a:srgbClr val="504C4C"/>
      </a:dk2>
      <a:lt2>
        <a:srgbClr val="ECDDC3"/>
      </a:lt2>
      <a:accent1>
        <a:srgbClr val="991B0C"/>
      </a:accent1>
      <a:accent2>
        <a:srgbClr val="FDCC1E"/>
      </a:accent2>
      <a:accent3>
        <a:srgbClr val="C5C2C2"/>
      </a:accent3>
      <a:accent4>
        <a:srgbClr val="676161"/>
      </a:accent4>
      <a:accent5>
        <a:srgbClr val="BA5D2C"/>
      </a:accent5>
      <a:accent6>
        <a:srgbClr val="61709E"/>
      </a:accent6>
      <a:hlink>
        <a:srgbClr val="BA5D2C"/>
      </a:hlink>
      <a:folHlink>
        <a:srgbClr val="991B0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C00">
            <a:alpha val="86000"/>
          </a:srgbClr>
        </a:solidFill>
        <a:ln>
          <a:noFill/>
        </a:ln>
      </a:spPr>
      <a:bodyPr lIns="0" rIns="0" rtlCol="0" anchor="ctr"/>
      <a:lstStyle>
        <a:defPPr algn="ctr">
          <a:defRPr sz="2000" b="1" kern="0" spc="260" dirty="0" smtClean="0">
            <a:solidFill>
              <a:schemeClr val="bg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1B461F96-4ABA-4DA3-95BC-E55927B6DFEE}" vid="{42B8C68D-48D6-45D7-979D-154E61088F7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3">
    <a:dk1>
      <a:srgbClr val="141313"/>
    </a:dk1>
    <a:lt1>
      <a:srgbClr val="FFFFFF"/>
    </a:lt1>
    <a:dk2>
      <a:srgbClr val="504C4C"/>
    </a:dk2>
    <a:lt2>
      <a:srgbClr val="ECDDC3"/>
    </a:lt2>
    <a:accent1>
      <a:srgbClr val="991B0C"/>
    </a:accent1>
    <a:accent2>
      <a:srgbClr val="FDCC1E"/>
    </a:accent2>
    <a:accent3>
      <a:srgbClr val="C5C2C2"/>
    </a:accent3>
    <a:accent4>
      <a:srgbClr val="676161"/>
    </a:accent4>
    <a:accent5>
      <a:srgbClr val="BA5D2C"/>
    </a:accent5>
    <a:accent6>
      <a:srgbClr val="61709E"/>
    </a:accent6>
    <a:hlink>
      <a:srgbClr val="BA5D2C"/>
    </a:hlink>
    <a:folHlink>
      <a:srgbClr val="991B0C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Schaeffer_New">
    <a:dk1>
      <a:srgbClr val="141313"/>
    </a:dk1>
    <a:lt1>
      <a:srgbClr val="FFFFFF"/>
    </a:lt1>
    <a:dk2>
      <a:srgbClr val="991B0C"/>
    </a:dk2>
    <a:lt2>
      <a:srgbClr val="ECDDC3"/>
    </a:lt2>
    <a:accent1>
      <a:srgbClr val="ECDDC3"/>
    </a:accent1>
    <a:accent2>
      <a:srgbClr val="FDCC1E"/>
    </a:accent2>
    <a:accent3>
      <a:srgbClr val="2E4F7F"/>
    </a:accent3>
    <a:accent4>
      <a:srgbClr val="208076"/>
    </a:accent4>
    <a:accent5>
      <a:srgbClr val="BA5D2C"/>
    </a:accent5>
    <a:accent6>
      <a:srgbClr val="61709E"/>
    </a:accent6>
    <a:hlink>
      <a:srgbClr val="991B0C"/>
    </a:hlink>
    <a:folHlink>
      <a:srgbClr val="C5B28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2019.07_widescreen_Schaeffer</Template>
  <TotalTime>3195</TotalTime>
  <Words>1229</Words>
  <Application>Microsoft Office PowerPoint</Application>
  <PresentationFormat>Widescreen</PresentationFormat>
  <Paragraphs>248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Narrow</vt:lpstr>
      <vt:lpstr>Calibri</vt:lpstr>
      <vt:lpstr>1_Bullet Master</vt:lpstr>
      <vt:lpstr>Bullet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USC Sol Price School of Public Policy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Hedt, Stephanie</dc:creator>
  <cp:lastModifiedBy>Westfall, Bethany</cp:lastModifiedBy>
  <cp:revision>174</cp:revision>
  <dcterms:created xsi:type="dcterms:W3CDTF">2020-03-05T19:48:16Z</dcterms:created>
  <dcterms:modified xsi:type="dcterms:W3CDTF">2024-02-06T20:16:33Z</dcterms:modified>
</cp:coreProperties>
</file>